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9.xml" ContentType="application/vnd.openxmlformats-officedocument.presentationml.tags+xml"/>
  <Override PartName="/ppt/notesSlides/notesSlide15.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16.xml" ContentType="application/vnd.openxmlformats-officedocument.presentationml.notesSlide+xml"/>
  <Override PartName="/ppt/tags/tag12.xml" ContentType="application/vnd.openxmlformats-officedocument.presentationml.tags+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3.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4.xml" ContentType="application/vnd.openxmlformats-officedocument.presentationml.tags+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4322" r:id="rId1"/>
  </p:sldMasterIdLst>
  <p:notesMasterIdLst>
    <p:notesMasterId r:id="rId87"/>
  </p:notesMasterIdLst>
  <p:handoutMasterIdLst>
    <p:handoutMasterId r:id="rId88"/>
  </p:handoutMasterIdLst>
  <p:sldIdLst>
    <p:sldId id="375" r:id="rId2"/>
    <p:sldId id="324" r:id="rId3"/>
    <p:sldId id="325" r:id="rId4"/>
    <p:sldId id="326" r:id="rId5"/>
    <p:sldId id="374" r:id="rId6"/>
    <p:sldId id="327" r:id="rId7"/>
    <p:sldId id="328" r:id="rId8"/>
    <p:sldId id="329" r:id="rId9"/>
    <p:sldId id="330" r:id="rId10"/>
    <p:sldId id="331" r:id="rId11"/>
    <p:sldId id="332" r:id="rId12"/>
    <p:sldId id="333" r:id="rId13"/>
    <p:sldId id="334" r:id="rId14"/>
    <p:sldId id="335" r:id="rId15"/>
    <p:sldId id="376" r:id="rId16"/>
    <p:sldId id="377" r:id="rId17"/>
    <p:sldId id="378" r:id="rId18"/>
    <p:sldId id="379" r:id="rId19"/>
    <p:sldId id="380" r:id="rId20"/>
    <p:sldId id="381" r:id="rId21"/>
    <p:sldId id="382" r:id="rId22"/>
    <p:sldId id="383" r:id="rId23"/>
    <p:sldId id="384" r:id="rId24"/>
    <p:sldId id="385" r:id="rId25"/>
    <p:sldId id="386" r:id="rId26"/>
    <p:sldId id="387" r:id="rId27"/>
    <p:sldId id="388" r:id="rId28"/>
    <p:sldId id="389" r:id="rId29"/>
    <p:sldId id="390" r:id="rId30"/>
    <p:sldId id="391" r:id="rId31"/>
    <p:sldId id="392" r:id="rId32"/>
    <p:sldId id="446" r:id="rId33"/>
    <p:sldId id="393" r:id="rId34"/>
    <p:sldId id="394" r:id="rId35"/>
    <p:sldId id="395" r:id="rId36"/>
    <p:sldId id="396" r:id="rId37"/>
    <p:sldId id="397" r:id="rId38"/>
    <p:sldId id="398" r:id="rId39"/>
    <p:sldId id="399" r:id="rId40"/>
    <p:sldId id="400" r:id="rId41"/>
    <p:sldId id="401" r:id="rId42"/>
    <p:sldId id="402" r:id="rId43"/>
    <p:sldId id="403" r:id="rId44"/>
    <p:sldId id="404" r:id="rId45"/>
    <p:sldId id="405" r:id="rId46"/>
    <p:sldId id="406" r:id="rId47"/>
    <p:sldId id="407" r:id="rId48"/>
    <p:sldId id="408" r:id="rId49"/>
    <p:sldId id="409" r:id="rId50"/>
    <p:sldId id="410" r:id="rId51"/>
    <p:sldId id="411" r:id="rId52"/>
    <p:sldId id="412" r:id="rId53"/>
    <p:sldId id="413" r:id="rId54"/>
    <p:sldId id="414" r:id="rId55"/>
    <p:sldId id="415" r:id="rId56"/>
    <p:sldId id="416" r:id="rId57"/>
    <p:sldId id="417" r:id="rId58"/>
    <p:sldId id="418" r:id="rId59"/>
    <p:sldId id="419" r:id="rId60"/>
    <p:sldId id="420" r:id="rId61"/>
    <p:sldId id="421" r:id="rId62"/>
    <p:sldId id="422" r:id="rId63"/>
    <p:sldId id="423" r:id="rId64"/>
    <p:sldId id="424" r:id="rId65"/>
    <p:sldId id="425" r:id="rId66"/>
    <p:sldId id="426" r:id="rId67"/>
    <p:sldId id="427" r:id="rId68"/>
    <p:sldId id="428" r:id="rId69"/>
    <p:sldId id="429" r:id="rId70"/>
    <p:sldId id="430" r:id="rId71"/>
    <p:sldId id="431" r:id="rId72"/>
    <p:sldId id="432" r:id="rId73"/>
    <p:sldId id="433" r:id="rId74"/>
    <p:sldId id="434" r:id="rId75"/>
    <p:sldId id="435" r:id="rId76"/>
    <p:sldId id="436" r:id="rId77"/>
    <p:sldId id="437" r:id="rId78"/>
    <p:sldId id="438" r:id="rId79"/>
    <p:sldId id="439" r:id="rId80"/>
    <p:sldId id="440" r:id="rId81"/>
    <p:sldId id="441" r:id="rId82"/>
    <p:sldId id="442" r:id="rId83"/>
    <p:sldId id="443" r:id="rId84"/>
    <p:sldId id="444" r:id="rId85"/>
    <p:sldId id="445" r:id="rId86"/>
  </p:sldIdLst>
  <p:sldSz cx="9144000" cy="6858000" type="screen4x3"/>
  <p:notesSz cx="6858000" cy="9180513"/>
  <p:custDataLst>
    <p:tags r:id="rId89"/>
  </p:custDataLst>
  <p:defaultTextStyle>
    <a:defPPr>
      <a:defRPr lang="en-US"/>
    </a:defPPr>
    <a:lvl1pPr algn="l" rtl="0" fontAlgn="base">
      <a:spcBef>
        <a:spcPct val="0"/>
      </a:spcBef>
      <a:spcAft>
        <a:spcPct val="0"/>
      </a:spcAft>
      <a:defRPr kumimoji="1" sz="2400" kern="1200">
        <a:solidFill>
          <a:schemeClr val="tx1"/>
        </a:solidFill>
        <a:latin typeface="Times New Roman" panose="02020603050405020304" pitchFamily="18" charset="0"/>
        <a:ea typeface="+mn-ea"/>
        <a:cs typeface="B Zar" panose="00000400000000000000" pitchFamily="2" charset="-78"/>
      </a:defRPr>
    </a:lvl1pPr>
    <a:lvl2pPr marL="457200" algn="l" rtl="0" fontAlgn="base">
      <a:spcBef>
        <a:spcPct val="0"/>
      </a:spcBef>
      <a:spcAft>
        <a:spcPct val="0"/>
      </a:spcAft>
      <a:defRPr kumimoji="1" sz="2400" kern="1200">
        <a:solidFill>
          <a:schemeClr val="tx1"/>
        </a:solidFill>
        <a:latin typeface="Times New Roman" panose="02020603050405020304" pitchFamily="18" charset="0"/>
        <a:ea typeface="+mn-ea"/>
        <a:cs typeface="B Zar" panose="00000400000000000000" pitchFamily="2" charset="-78"/>
      </a:defRPr>
    </a:lvl2pPr>
    <a:lvl3pPr marL="914400" algn="l" rtl="0" fontAlgn="base">
      <a:spcBef>
        <a:spcPct val="0"/>
      </a:spcBef>
      <a:spcAft>
        <a:spcPct val="0"/>
      </a:spcAft>
      <a:defRPr kumimoji="1" sz="2400" kern="1200">
        <a:solidFill>
          <a:schemeClr val="tx1"/>
        </a:solidFill>
        <a:latin typeface="Times New Roman" panose="02020603050405020304" pitchFamily="18" charset="0"/>
        <a:ea typeface="+mn-ea"/>
        <a:cs typeface="B Zar" panose="00000400000000000000" pitchFamily="2" charset="-78"/>
      </a:defRPr>
    </a:lvl3pPr>
    <a:lvl4pPr marL="1371600" algn="l" rtl="0" fontAlgn="base">
      <a:spcBef>
        <a:spcPct val="0"/>
      </a:spcBef>
      <a:spcAft>
        <a:spcPct val="0"/>
      </a:spcAft>
      <a:defRPr kumimoji="1" sz="2400" kern="1200">
        <a:solidFill>
          <a:schemeClr val="tx1"/>
        </a:solidFill>
        <a:latin typeface="Times New Roman" panose="02020603050405020304" pitchFamily="18" charset="0"/>
        <a:ea typeface="+mn-ea"/>
        <a:cs typeface="B Zar" panose="00000400000000000000" pitchFamily="2" charset="-78"/>
      </a:defRPr>
    </a:lvl4pPr>
    <a:lvl5pPr marL="1828800" algn="l" rtl="0" fontAlgn="base">
      <a:spcBef>
        <a:spcPct val="0"/>
      </a:spcBef>
      <a:spcAft>
        <a:spcPct val="0"/>
      </a:spcAft>
      <a:defRPr kumimoji="1" sz="2400" kern="1200">
        <a:solidFill>
          <a:schemeClr val="tx1"/>
        </a:solidFill>
        <a:latin typeface="Times New Roman" panose="02020603050405020304" pitchFamily="18" charset="0"/>
        <a:ea typeface="+mn-ea"/>
        <a:cs typeface="B Zar" panose="00000400000000000000" pitchFamily="2" charset="-78"/>
      </a:defRPr>
    </a:lvl5pPr>
    <a:lvl6pPr marL="2286000" algn="l" defTabSz="914400" rtl="0" eaLnBrk="1" latinLnBrk="0" hangingPunct="1">
      <a:defRPr kumimoji="1" sz="2400" kern="1200">
        <a:solidFill>
          <a:schemeClr val="tx1"/>
        </a:solidFill>
        <a:latin typeface="Times New Roman" panose="02020603050405020304" pitchFamily="18" charset="0"/>
        <a:ea typeface="+mn-ea"/>
        <a:cs typeface="B Zar" panose="00000400000000000000" pitchFamily="2" charset="-78"/>
      </a:defRPr>
    </a:lvl6pPr>
    <a:lvl7pPr marL="2743200" algn="l" defTabSz="914400" rtl="0" eaLnBrk="1" latinLnBrk="0" hangingPunct="1">
      <a:defRPr kumimoji="1" sz="2400" kern="1200">
        <a:solidFill>
          <a:schemeClr val="tx1"/>
        </a:solidFill>
        <a:latin typeface="Times New Roman" panose="02020603050405020304" pitchFamily="18" charset="0"/>
        <a:ea typeface="+mn-ea"/>
        <a:cs typeface="B Zar" panose="00000400000000000000" pitchFamily="2" charset="-78"/>
      </a:defRPr>
    </a:lvl7pPr>
    <a:lvl8pPr marL="3200400" algn="l" defTabSz="914400" rtl="0" eaLnBrk="1" latinLnBrk="0" hangingPunct="1">
      <a:defRPr kumimoji="1" sz="2400" kern="1200">
        <a:solidFill>
          <a:schemeClr val="tx1"/>
        </a:solidFill>
        <a:latin typeface="Times New Roman" panose="02020603050405020304" pitchFamily="18" charset="0"/>
        <a:ea typeface="+mn-ea"/>
        <a:cs typeface="B Zar" panose="00000400000000000000" pitchFamily="2" charset="-78"/>
      </a:defRPr>
    </a:lvl8pPr>
    <a:lvl9pPr marL="3657600" algn="l" defTabSz="914400" rtl="0" eaLnBrk="1" latinLnBrk="0" hangingPunct="1">
      <a:defRPr kumimoji="1" sz="2400" kern="1200">
        <a:solidFill>
          <a:schemeClr val="tx1"/>
        </a:solidFill>
        <a:latin typeface="Times New Roman" panose="02020603050405020304" pitchFamily="18" charset="0"/>
        <a:ea typeface="+mn-ea"/>
        <a:cs typeface="B Zar" panose="00000400000000000000" pitchFamily="2" charset="-7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8F8F8"/>
    <a:srgbClr val="FFFF00"/>
    <a:srgbClr val="FF3399"/>
    <a:srgbClr val="9933FF"/>
    <a:srgbClr val="006666"/>
    <a:srgbClr val="CBCBCB"/>
    <a:srgbClr val="FFFF9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4375" autoAdjust="0"/>
    <p:restoredTop sz="75188" autoAdjust="0"/>
  </p:normalViewPr>
  <p:slideViewPr>
    <p:cSldViewPr>
      <p:cViewPr varScale="1">
        <p:scale>
          <a:sx n="74" d="100"/>
          <a:sy n="74" d="100"/>
        </p:scale>
        <p:origin x="396"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ags" Target="tags/tag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2DDA2C-C716-4FDB-8867-48BF7FDB3BDC}" type="doc">
      <dgm:prSet loTypeId="urn:microsoft.com/office/officeart/2005/8/layout/radial5" loCatId="cycle" qsTypeId="urn:microsoft.com/office/officeart/2005/8/quickstyle/simple2" qsCatId="simple" csTypeId="urn:microsoft.com/office/officeart/2005/8/colors/accent1_2" csCatId="accent1" phldr="1"/>
      <dgm:spPr/>
      <dgm:t>
        <a:bodyPr/>
        <a:lstStyle/>
        <a:p>
          <a:endParaRPr lang="en-US"/>
        </a:p>
      </dgm:t>
    </dgm:pt>
    <dgm:pt modelId="{7167F818-05CD-4B2B-9E31-0860C03129D0}">
      <dgm:prSet phldrT="[Text]" custT="1"/>
      <dgm:spPr/>
      <dgm:t>
        <a:bodyPr/>
        <a:lstStyle/>
        <a:p>
          <a:r>
            <a:rPr lang="fa-IR" sz="3200" dirty="0" smtClean="0">
              <a:cs typeface="B Titr" pitchFamily="2" charset="-78"/>
            </a:rPr>
            <a:t>مفروضات بنیادی</a:t>
          </a:r>
          <a:r>
            <a:rPr lang="fa-IR" sz="3200" dirty="0" smtClean="0">
              <a:latin typeface="Calibri"/>
              <a:cs typeface="B Titr" pitchFamily="2" charset="-78"/>
            </a:rPr>
            <a:t>¹</a:t>
          </a:r>
          <a:endParaRPr lang="en-US" sz="3200" dirty="0">
            <a:cs typeface="B Titr" pitchFamily="2" charset="-78"/>
          </a:endParaRPr>
        </a:p>
      </dgm:t>
    </dgm:pt>
    <dgm:pt modelId="{FD8CC5AC-F099-4AF2-B99E-02206A6A5018}" type="parTrans" cxnId="{7BDD1904-1B74-48B4-91FC-87441FCAF411}">
      <dgm:prSet/>
      <dgm:spPr/>
      <dgm:t>
        <a:bodyPr/>
        <a:lstStyle/>
        <a:p>
          <a:endParaRPr lang="en-US">
            <a:cs typeface="B Titr" pitchFamily="2" charset="-78"/>
          </a:endParaRPr>
        </a:p>
      </dgm:t>
    </dgm:pt>
    <dgm:pt modelId="{BB225C65-B8DE-4C4F-B953-3051E1885D8B}" type="sibTrans" cxnId="{7BDD1904-1B74-48B4-91FC-87441FCAF411}">
      <dgm:prSet/>
      <dgm:spPr/>
      <dgm:t>
        <a:bodyPr/>
        <a:lstStyle/>
        <a:p>
          <a:endParaRPr lang="en-US">
            <a:cs typeface="B Titr" pitchFamily="2" charset="-78"/>
          </a:endParaRPr>
        </a:p>
      </dgm:t>
    </dgm:pt>
    <dgm:pt modelId="{B2A28A1E-04D2-4B42-9C46-ACD089CE291C}">
      <dgm:prSet phldrT="[Text]"/>
      <dgm:spPr/>
      <dgm:t>
        <a:bodyPr/>
        <a:lstStyle/>
        <a:p>
          <a:r>
            <a:rPr lang="fa-IR" dirty="0" smtClean="0">
              <a:cs typeface="B Titr" pitchFamily="2" charset="-78"/>
            </a:rPr>
            <a:t>فرض</a:t>
          </a:r>
          <a:r>
            <a:rPr lang="fa-IR" dirty="0" smtClean="0">
              <a:latin typeface="Calibri"/>
              <a:cs typeface="B Titr" pitchFamily="2" charset="-78"/>
            </a:rPr>
            <a:t>²</a:t>
          </a:r>
          <a:r>
            <a:rPr lang="fa-IR" dirty="0" smtClean="0">
              <a:cs typeface="B Titr" pitchFamily="2" charset="-78"/>
            </a:rPr>
            <a:t> تداوم فعالیت</a:t>
          </a:r>
          <a:endParaRPr lang="en-US" dirty="0">
            <a:cs typeface="B Titr" pitchFamily="2" charset="-78"/>
          </a:endParaRPr>
        </a:p>
      </dgm:t>
    </dgm:pt>
    <dgm:pt modelId="{224596A3-596F-4D1D-BE00-EAC8ACA7D1C2}" type="parTrans" cxnId="{19440F36-1F7B-46C8-8FED-E6E09F372A8F}">
      <dgm:prSet/>
      <dgm:spPr/>
      <dgm:t>
        <a:bodyPr/>
        <a:lstStyle/>
        <a:p>
          <a:endParaRPr lang="en-US" dirty="0">
            <a:cs typeface="B Titr" pitchFamily="2" charset="-78"/>
          </a:endParaRPr>
        </a:p>
      </dgm:t>
    </dgm:pt>
    <dgm:pt modelId="{3DB802E2-0CEB-4B68-9C57-CA1134FFCEBD}" type="sibTrans" cxnId="{19440F36-1F7B-46C8-8FED-E6E09F372A8F}">
      <dgm:prSet/>
      <dgm:spPr/>
      <dgm:t>
        <a:bodyPr/>
        <a:lstStyle/>
        <a:p>
          <a:endParaRPr lang="en-US">
            <a:cs typeface="B Titr" pitchFamily="2" charset="-78"/>
          </a:endParaRPr>
        </a:p>
      </dgm:t>
    </dgm:pt>
    <dgm:pt modelId="{63E12770-0978-4AB7-ADAF-B0BC51BCDFB1}">
      <dgm:prSet phldrT="[Text]"/>
      <dgm:spPr/>
      <dgm:t>
        <a:bodyPr/>
        <a:lstStyle/>
        <a:p>
          <a:r>
            <a:rPr lang="fa-IR" dirty="0" smtClean="0">
              <a:cs typeface="B Titr" pitchFamily="2" charset="-78"/>
            </a:rPr>
            <a:t>فرض دوره مالی</a:t>
          </a:r>
          <a:r>
            <a:rPr lang="fa-IR" dirty="0" smtClean="0">
              <a:latin typeface="Calibri"/>
              <a:cs typeface="B Titr" pitchFamily="2" charset="-78"/>
            </a:rPr>
            <a:t>³</a:t>
          </a:r>
          <a:endParaRPr lang="en-US" dirty="0">
            <a:cs typeface="B Titr" pitchFamily="2" charset="-78"/>
          </a:endParaRPr>
        </a:p>
      </dgm:t>
    </dgm:pt>
    <dgm:pt modelId="{2577E31F-B152-4B4C-BA58-6CB94E54A1F2}" type="parTrans" cxnId="{BFB46CAA-11D3-41AC-B1A9-04BCEDA45D64}">
      <dgm:prSet/>
      <dgm:spPr/>
      <dgm:t>
        <a:bodyPr/>
        <a:lstStyle/>
        <a:p>
          <a:endParaRPr lang="en-US" dirty="0">
            <a:cs typeface="B Titr" pitchFamily="2" charset="-78"/>
          </a:endParaRPr>
        </a:p>
      </dgm:t>
    </dgm:pt>
    <dgm:pt modelId="{6CCB09C1-4830-43D1-A5A5-CBB3DE51ED3A}" type="sibTrans" cxnId="{BFB46CAA-11D3-41AC-B1A9-04BCEDA45D64}">
      <dgm:prSet/>
      <dgm:spPr/>
      <dgm:t>
        <a:bodyPr/>
        <a:lstStyle/>
        <a:p>
          <a:endParaRPr lang="en-US">
            <a:cs typeface="B Titr" pitchFamily="2" charset="-78"/>
          </a:endParaRPr>
        </a:p>
      </dgm:t>
    </dgm:pt>
    <dgm:pt modelId="{1AA8DFE0-8050-44E2-9160-A2DDA59B75AC}">
      <dgm:prSet phldrT="[Text]"/>
      <dgm:spPr/>
      <dgm:t>
        <a:bodyPr/>
        <a:lstStyle/>
        <a:p>
          <a:r>
            <a:rPr lang="fa-IR" dirty="0" smtClean="0">
              <a:cs typeface="B Titr" pitchFamily="2" charset="-78"/>
            </a:rPr>
            <a:t>فرض</a:t>
          </a:r>
          <a:r>
            <a:rPr lang="fa-IR" dirty="0" smtClean="0">
              <a:latin typeface="Calibri"/>
              <a:cs typeface="B Titr" pitchFamily="2" charset="-78"/>
            </a:rPr>
            <a:t>⁴</a:t>
          </a:r>
          <a:r>
            <a:rPr lang="fa-IR" dirty="0" smtClean="0">
              <a:cs typeface="B Titr" pitchFamily="2" charset="-78"/>
            </a:rPr>
            <a:t> واحد حسابداری</a:t>
          </a:r>
          <a:endParaRPr lang="en-US" dirty="0">
            <a:cs typeface="B Titr" pitchFamily="2" charset="-78"/>
          </a:endParaRPr>
        </a:p>
      </dgm:t>
    </dgm:pt>
    <dgm:pt modelId="{F0F233DF-AD51-44E3-A0AA-F2C48E14EC01}" type="parTrans" cxnId="{6131ED43-B75E-4BE0-A5C9-EE78EEC4B5C7}">
      <dgm:prSet/>
      <dgm:spPr/>
      <dgm:t>
        <a:bodyPr/>
        <a:lstStyle/>
        <a:p>
          <a:endParaRPr lang="en-US" dirty="0">
            <a:cs typeface="B Titr" pitchFamily="2" charset="-78"/>
          </a:endParaRPr>
        </a:p>
      </dgm:t>
    </dgm:pt>
    <dgm:pt modelId="{5A9C5C40-4F1C-4747-8798-9C98F114E196}" type="sibTrans" cxnId="{6131ED43-B75E-4BE0-A5C9-EE78EEC4B5C7}">
      <dgm:prSet/>
      <dgm:spPr/>
      <dgm:t>
        <a:bodyPr/>
        <a:lstStyle/>
        <a:p>
          <a:endParaRPr lang="en-US">
            <a:cs typeface="B Titr" pitchFamily="2" charset="-78"/>
          </a:endParaRPr>
        </a:p>
      </dgm:t>
    </dgm:pt>
    <dgm:pt modelId="{2193C989-F054-4970-A7FE-288CE6145231}">
      <dgm:prSet phldrT="[Text]"/>
      <dgm:spPr/>
      <dgm:t>
        <a:bodyPr/>
        <a:lstStyle/>
        <a:p>
          <a:r>
            <a:rPr lang="fa-IR" dirty="0" smtClean="0">
              <a:cs typeface="B Titr" pitchFamily="2" charset="-78"/>
            </a:rPr>
            <a:t>فرض</a:t>
          </a:r>
          <a:r>
            <a:rPr lang="fa-IR" dirty="0" smtClean="0">
              <a:latin typeface="Calibri"/>
              <a:cs typeface="B Titr" pitchFamily="2" charset="-78"/>
            </a:rPr>
            <a:t>⁵</a:t>
          </a:r>
          <a:r>
            <a:rPr lang="fa-IR" dirty="0" smtClean="0">
              <a:cs typeface="B Titr" pitchFamily="2" charset="-78"/>
            </a:rPr>
            <a:t> واحد پولی</a:t>
          </a:r>
          <a:endParaRPr lang="en-US" dirty="0">
            <a:cs typeface="B Titr" pitchFamily="2" charset="-78"/>
          </a:endParaRPr>
        </a:p>
      </dgm:t>
    </dgm:pt>
    <dgm:pt modelId="{5C0B135D-A528-4A32-8DBA-24BB6BBCBE08}" type="sibTrans" cxnId="{E60E8C93-1BC5-4A7A-AE0F-0B24645001FB}">
      <dgm:prSet/>
      <dgm:spPr/>
      <dgm:t>
        <a:bodyPr/>
        <a:lstStyle/>
        <a:p>
          <a:endParaRPr lang="en-US">
            <a:cs typeface="B Titr" pitchFamily="2" charset="-78"/>
          </a:endParaRPr>
        </a:p>
      </dgm:t>
    </dgm:pt>
    <dgm:pt modelId="{21454C78-DBD7-4AE6-81D3-9D7A38B023AA}" type="parTrans" cxnId="{E60E8C93-1BC5-4A7A-AE0F-0B24645001FB}">
      <dgm:prSet/>
      <dgm:spPr/>
      <dgm:t>
        <a:bodyPr/>
        <a:lstStyle/>
        <a:p>
          <a:endParaRPr lang="en-US" dirty="0">
            <a:cs typeface="B Titr" pitchFamily="2" charset="-78"/>
          </a:endParaRPr>
        </a:p>
      </dgm:t>
    </dgm:pt>
    <dgm:pt modelId="{8CD2ED62-70BE-4AB1-B5A2-C6CDEAFF8514}" type="pres">
      <dgm:prSet presAssocID="{A22DDA2C-C716-4FDB-8867-48BF7FDB3BDC}" presName="Name0" presStyleCnt="0">
        <dgm:presLayoutVars>
          <dgm:chMax val="1"/>
          <dgm:dir/>
          <dgm:animLvl val="ctr"/>
          <dgm:resizeHandles val="exact"/>
        </dgm:presLayoutVars>
      </dgm:prSet>
      <dgm:spPr/>
      <dgm:t>
        <a:bodyPr/>
        <a:lstStyle/>
        <a:p>
          <a:endParaRPr lang="en-US"/>
        </a:p>
      </dgm:t>
    </dgm:pt>
    <dgm:pt modelId="{06EE9470-72F5-4A5D-AA21-4F084F9281FD}" type="pres">
      <dgm:prSet presAssocID="{7167F818-05CD-4B2B-9E31-0860C03129D0}" presName="centerShape" presStyleLbl="node0" presStyleIdx="0" presStyleCnt="1" custScaleX="135250" custScaleY="125746"/>
      <dgm:spPr/>
      <dgm:t>
        <a:bodyPr/>
        <a:lstStyle/>
        <a:p>
          <a:endParaRPr lang="en-US"/>
        </a:p>
      </dgm:t>
    </dgm:pt>
    <dgm:pt modelId="{DE3B5247-1643-4A10-8A28-8139F5EC63A1}" type="pres">
      <dgm:prSet presAssocID="{224596A3-596F-4D1D-BE00-EAC8ACA7D1C2}" presName="parTrans" presStyleLbl="sibTrans2D1" presStyleIdx="0" presStyleCnt="4"/>
      <dgm:spPr/>
      <dgm:t>
        <a:bodyPr/>
        <a:lstStyle/>
        <a:p>
          <a:endParaRPr lang="en-US"/>
        </a:p>
      </dgm:t>
    </dgm:pt>
    <dgm:pt modelId="{2EE9E66D-2545-4696-9B00-9F996C8E2A5F}" type="pres">
      <dgm:prSet presAssocID="{224596A3-596F-4D1D-BE00-EAC8ACA7D1C2}" presName="connectorText" presStyleLbl="sibTrans2D1" presStyleIdx="0" presStyleCnt="4"/>
      <dgm:spPr/>
      <dgm:t>
        <a:bodyPr/>
        <a:lstStyle/>
        <a:p>
          <a:endParaRPr lang="en-US"/>
        </a:p>
      </dgm:t>
    </dgm:pt>
    <dgm:pt modelId="{DC43F36B-1F91-4331-909C-4C406492432F}" type="pres">
      <dgm:prSet presAssocID="{B2A28A1E-04D2-4B42-9C46-ACD089CE291C}" presName="node" presStyleLbl="node1" presStyleIdx="0" presStyleCnt="4">
        <dgm:presLayoutVars>
          <dgm:bulletEnabled val="1"/>
        </dgm:presLayoutVars>
      </dgm:prSet>
      <dgm:spPr/>
      <dgm:t>
        <a:bodyPr/>
        <a:lstStyle/>
        <a:p>
          <a:endParaRPr lang="en-US"/>
        </a:p>
      </dgm:t>
    </dgm:pt>
    <dgm:pt modelId="{7D58714A-432A-4B01-8E9D-C5B4088611D3}" type="pres">
      <dgm:prSet presAssocID="{2577E31F-B152-4B4C-BA58-6CB94E54A1F2}" presName="parTrans" presStyleLbl="sibTrans2D1" presStyleIdx="1" presStyleCnt="4"/>
      <dgm:spPr/>
      <dgm:t>
        <a:bodyPr/>
        <a:lstStyle/>
        <a:p>
          <a:endParaRPr lang="en-US"/>
        </a:p>
      </dgm:t>
    </dgm:pt>
    <dgm:pt modelId="{D18691FE-9A5C-4F81-89F9-149BA6E88526}" type="pres">
      <dgm:prSet presAssocID="{2577E31F-B152-4B4C-BA58-6CB94E54A1F2}" presName="connectorText" presStyleLbl="sibTrans2D1" presStyleIdx="1" presStyleCnt="4"/>
      <dgm:spPr/>
      <dgm:t>
        <a:bodyPr/>
        <a:lstStyle/>
        <a:p>
          <a:endParaRPr lang="en-US"/>
        </a:p>
      </dgm:t>
    </dgm:pt>
    <dgm:pt modelId="{3112BA68-51B4-4010-9CE5-583ABF73AD2C}" type="pres">
      <dgm:prSet presAssocID="{63E12770-0978-4AB7-ADAF-B0BC51BCDFB1}" presName="node" presStyleLbl="node1" presStyleIdx="1" presStyleCnt="4">
        <dgm:presLayoutVars>
          <dgm:bulletEnabled val="1"/>
        </dgm:presLayoutVars>
      </dgm:prSet>
      <dgm:spPr/>
      <dgm:t>
        <a:bodyPr/>
        <a:lstStyle/>
        <a:p>
          <a:endParaRPr lang="en-US"/>
        </a:p>
      </dgm:t>
    </dgm:pt>
    <dgm:pt modelId="{FBFA0D0E-BAD9-49A6-96E3-253462E3BBD8}" type="pres">
      <dgm:prSet presAssocID="{F0F233DF-AD51-44E3-A0AA-F2C48E14EC01}" presName="parTrans" presStyleLbl="sibTrans2D1" presStyleIdx="2" presStyleCnt="4"/>
      <dgm:spPr/>
      <dgm:t>
        <a:bodyPr/>
        <a:lstStyle/>
        <a:p>
          <a:endParaRPr lang="en-US"/>
        </a:p>
      </dgm:t>
    </dgm:pt>
    <dgm:pt modelId="{DF2EEA30-A228-4AE0-A870-C26D3A35776F}" type="pres">
      <dgm:prSet presAssocID="{F0F233DF-AD51-44E3-A0AA-F2C48E14EC01}" presName="connectorText" presStyleLbl="sibTrans2D1" presStyleIdx="2" presStyleCnt="4"/>
      <dgm:spPr/>
      <dgm:t>
        <a:bodyPr/>
        <a:lstStyle/>
        <a:p>
          <a:endParaRPr lang="en-US"/>
        </a:p>
      </dgm:t>
    </dgm:pt>
    <dgm:pt modelId="{CCF6C279-9A58-451A-8FCE-C8A9EEE81AE4}" type="pres">
      <dgm:prSet presAssocID="{1AA8DFE0-8050-44E2-9160-A2DDA59B75AC}" presName="node" presStyleLbl="node1" presStyleIdx="2" presStyleCnt="4">
        <dgm:presLayoutVars>
          <dgm:bulletEnabled val="1"/>
        </dgm:presLayoutVars>
      </dgm:prSet>
      <dgm:spPr/>
      <dgm:t>
        <a:bodyPr/>
        <a:lstStyle/>
        <a:p>
          <a:endParaRPr lang="en-US"/>
        </a:p>
      </dgm:t>
    </dgm:pt>
    <dgm:pt modelId="{39E181E2-71BE-4A29-A5BD-CD8A695137F2}" type="pres">
      <dgm:prSet presAssocID="{21454C78-DBD7-4AE6-81D3-9D7A38B023AA}" presName="parTrans" presStyleLbl="sibTrans2D1" presStyleIdx="3" presStyleCnt="4"/>
      <dgm:spPr/>
      <dgm:t>
        <a:bodyPr/>
        <a:lstStyle/>
        <a:p>
          <a:endParaRPr lang="en-US"/>
        </a:p>
      </dgm:t>
    </dgm:pt>
    <dgm:pt modelId="{5C3DB591-4227-480F-8473-5059AFB3E167}" type="pres">
      <dgm:prSet presAssocID="{21454C78-DBD7-4AE6-81D3-9D7A38B023AA}" presName="connectorText" presStyleLbl="sibTrans2D1" presStyleIdx="3" presStyleCnt="4"/>
      <dgm:spPr/>
      <dgm:t>
        <a:bodyPr/>
        <a:lstStyle/>
        <a:p>
          <a:endParaRPr lang="en-US"/>
        </a:p>
      </dgm:t>
    </dgm:pt>
    <dgm:pt modelId="{A9F9C813-6E73-4490-ACF8-C83904296525}" type="pres">
      <dgm:prSet presAssocID="{2193C989-F054-4970-A7FE-288CE6145231}" presName="node" presStyleLbl="node1" presStyleIdx="3" presStyleCnt="4">
        <dgm:presLayoutVars>
          <dgm:bulletEnabled val="1"/>
        </dgm:presLayoutVars>
      </dgm:prSet>
      <dgm:spPr/>
      <dgm:t>
        <a:bodyPr/>
        <a:lstStyle/>
        <a:p>
          <a:endParaRPr lang="en-US"/>
        </a:p>
      </dgm:t>
    </dgm:pt>
  </dgm:ptLst>
  <dgm:cxnLst>
    <dgm:cxn modelId="{D7968002-3E52-49F2-B816-C7C158A43FD6}" type="presOf" srcId="{1AA8DFE0-8050-44E2-9160-A2DDA59B75AC}" destId="{CCF6C279-9A58-451A-8FCE-C8A9EEE81AE4}" srcOrd="0" destOrd="0" presId="urn:microsoft.com/office/officeart/2005/8/layout/radial5"/>
    <dgm:cxn modelId="{6131ED43-B75E-4BE0-A5C9-EE78EEC4B5C7}" srcId="{7167F818-05CD-4B2B-9E31-0860C03129D0}" destId="{1AA8DFE0-8050-44E2-9160-A2DDA59B75AC}" srcOrd="2" destOrd="0" parTransId="{F0F233DF-AD51-44E3-A0AA-F2C48E14EC01}" sibTransId="{5A9C5C40-4F1C-4747-8798-9C98F114E196}"/>
    <dgm:cxn modelId="{3C31584D-AEF2-4A5F-BA13-9780FFD55F58}" type="presOf" srcId="{2577E31F-B152-4B4C-BA58-6CB94E54A1F2}" destId="{7D58714A-432A-4B01-8E9D-C5B4088611D3}" srcOrd="0" destOrd="0" presId="urn:microsoft.com/office/officeart/2005/8/layout/radial5"/>
    <dgm:cxn modelId="{BFB46CAA-11D3-41AC-B1A9-04BCEDA45D64}" srcId="{7167F818-05CD-4B2B-9E31-0860C03129D0}" destId="{63E12770-0978-4AB7-ADAF-B0BC51BCDFB1}" srcOrd="1" destOrd="0" parTransId="{2577E31F-B152-4B4C-BA58-6CB94E54A1F2}" sibTransId="{6CCB09C1-4830-43D1-A5A5-CBB3DE51ED3A}"/>
    <dgm:cxn modelId="{BA194620-A7CB-409C-BC33-9820DFD04C77}" type="presOf" srcId="{224596A3-596F-4D1D-BE00-EAC8ACA7D1C2}" destId="{DE3B5247-1643-4A10-8A28-8139F5EC63A1}" srcOrd="0" destOrd="0" presId="urn:microsoft.com/office/officeart/2005/8/layout/radial5"/>
    <dgm:cxn modelId="{D4F2FC25-091C-4085-90AB-4FBC9C1B7E54}" type="presOf" srcId="{B2A28A1E-04D2-4B42-9C46-ACD089CE291C}" destId="{DC43F36B-1F91-4331-909C-4C406492432F}" srcOrd="0" destOrd="0" presId="urn:microsoft.com/office/officeart/2005/8/layout/radial5"/>
    <dgm:cxn modelId="{19440F36-1F7B-46C8-8FED-E6E09F372A8F}" srcId="{7167F818-05CD-4B2B-9E31-0860C03129D0}" destId="{B2A28A1E-04D2-4B42-9C46-ACD089CE291C}" srcOrd="0" destOrd="0" parTransId="{224596A3-596F-4D1D-BE00-EAC8ACA7D1C2}" sibTransId="{3DB802E2-0CEB-4B68-9C57-CA1134FFCEBD}"/>
    <dgm:cxn modelId="{2B83A4A1-FD5E-4B21-B2BB-F63AB31E4156}" type="presOf" srcId="{7167F818-05CD-4B2B-9E31-0860C03129D0}" destId="{06EE9470-72F5-4A5D-AA21-4F084F9281FD}" srcOrd="0" destOrd="0" presId="urn:microsoft.com/office/officeart/2005/8/layout/radial5"/>
    <dgm:cxn modelId="{E60E8C93-1BC5-4A7A-AE0F-0B24645001FB}" srcId="{7167F818-05CD-4B2B-9E31-0860C03129D0}" destId="{2193C989-F054-4970-A7FE-288CE6145231}" srcOrd="3" destOrd="0" parTransId="{21454C78-DBD7-4AE6-81D3-9D7A38B023AA}" sibTransId="{5C0B135D-A528-4A32-8DBA-24BB6BBCBE08}"/>
    <dgm:cxn modelId="{88992996-9AA9-4876-99FE-8F2059EDC129}" type="presOf" srcId="{2193C989-F054-4970-A7FE-288CE6145231}" destId="{A9F9C813-6E73-4490-ACF8-C83904296525}" srcOrd="0" destOrd="0" presId="urn:microsoft.com/office/officeart/2005/8/layout/radial5"/>
    <dgm:cxn modelId="{7476EC86-3D91-4C8A-9207-279F15734EBF}" type="presOf" srcId="{F0F233DF-AD51-44E3-A0AA-F2C48E14EC01}" destId="{DF2EEA30-A228-4AE0-A870-C26D3A35776F}" srcOrd="1" destOrd="0" presId="urn:microsoft.com/office/officeart/2005/8/layout/radial5"/>
    <dgm:cxn modelId="{7BDD1904-1B74-48B4-91FC-87441FCAF411}" srcId="{A22DDA2C-C716-4FDB-8867-48BF7FDB3BDC}" destId="{7167F818-05CD-4B2B-9E31-0860C03129D0}" srcOrd="0" destOrd="0" parTransId="{FD8CC5AC-F099-4AF2-B99E-02206A6A5018}" sibTransId="{BB225C65-B8DE-4C4F-B953-3051E1885D8B}"/>
    <dgm:cxn modelId="{54D1C2D1-74E7-4655-84CE-87D7AE14A4DD}" type="presOf" srcId="{63E12770-0978-4AB7-ADAF-B0BC51BCDFB1}" destId="{3112BA68-51B4-4010-9CE5-583ABF73AD2C}" srcOrd="0" destOrd="0" presId="urn:microsoft.com/office/officeart/2005/8/layout/radial5"/>
    <dgm:cxn modelId="{2F7F1B29-23AA-490B-8A2E-9DFF3456A7F9}" type="presOf" srcId="{A22DDA2C-C716-4FDB-8867-48BF7FDB3BDC}" destId="{8CD2ED62-70BE-4AB1-B5A2-C6CDEAFF8514}" srcOrd="0" destOrd="0" presId="urn:microsoft.com/office/officeart/2005/8/layout/radial5"/>
    <dgm:cxn modelId="{2B57CF64-BC00-4E20-8018-2F693BA4FC40}" type="presOf" srcId="{21454C78-DBD7-4AE6-81D3-9D7A38B023AA}" destId="{5C3DB591-4227-480F-8473-5059AFB3E167}" srcOrd="1" destOrd="0" presId="urn:microsoft.com/office/officeart/2005/8/layout/radial5"/>
    <dgm:cxn modelId="{DFA47514-CBCA-4B7C-8BD5-8A42FAE5EA06}" type="presOf" srcId="{2577E31F-B152-4B4C-BA58-6CB94E54A1F2}" destId="{D18691FE-9A5C-4F81-89F9-149BA6E88526}" srcOrd="1" destOrd="0" presId="urn:microsoft.com/office/officeart/2005/8/layout/radial5"/>
    <dgm:cxn modelId="{0453ADFF-8667-43E8-8DA4-DED196E79B8D}" type="presOf" srcId="{F0F233DF-AD51-44E3-A0AA-F2C48E14EC01}" destId="{FBFA0D0E-BAD9-49A6-96E3-253462E3BBD8}" srcOrd="0" destOrd="0" presId="urn:microsoft.com/office/officeart/2005/8/layout/radial5"/>
    <dgm:cxn modelId="{F5672D2B-DFF2-43A3-BA0A-29E211F4CD8C}" type="presOf" srcId="{224596A3-596F-4D1D-BE00-EAC8ACA7D1C2}" destId="{2EE9E66D-2545-4696-9B00-9F996C8E2A5F}" srcOrd="1" destOrd="0" presId="urn:microsoft.com/office/officeart/2005/8/layout/radial5"/>
    <dgm:cxn modelId="{8FEC3706-0EF5-4A61-BC34-53113932B55D}" type="presOf" srcId="{21454C78-DBD7-4AE6-81D3-9D7A38B023AA}" destId="{39E181E2-71BE-4A29-A5BD-CD8A695137F2}" srcOrd="0" destOrd="0" presId="urn:microsoft.com/office/officeart/2005/8/layout/radial5"/>
    <dgm:cxn modelId="{BD987E00-06D4-4214-888A-ED26BD8C084F}" type="presParOf" srcId="{8CD2ED62-70BE-4AB1-B5A2-C6CDEAFF8514}" destId="{06EE9470-72F5-4A5D-AA21-4F084F9281FD}" srcOrd="0" destOrd="0" presId="urn:microsoft.com/office/officeart/2005/8/layout/radial5"/>
    <dgm:cxn modelId="{A463D486-31E0-4615-AFA2-5A468201F207}" type="presParOf" srcId="{8CD2ED62-70BE-4AB1-B5A2-C6CDEAFF8514}" destId="{DE3B5247-1643-4A10-8A28-8139F5EC63A1}" srcOrd="1" destOrd="0" presId="urn:microsoft.com/office/officeart/2005/8/layout/radial5"/>
    <dgm:cxn modelId="{FF4FC9BD-12DA-4B80-8768-C05B2554B4B0}" type="presParOf" srcId="{DE3B5247-1643-4A10-8A28-8139F5EC63A1}" destId="{2EE9E66D-2545-4696-9B00-9F996C8E2A5F}" srcOrd="0" destOrd="0" presId="urn:microsoft.com/office/officeart/2005/8/layout/radial5"/>
    <dgm:cxn modelId="{F45C1924-A93F-4132-9E1F-66C87E8ED306}" type="presParOf" srcId="{8CD2ED62-70BE-4AB1-B5A2-C6CDEAFF8514}" destId="{DC43F36B-1F91-4331-909C-4C406492432F}" srcOrd="2" destOrd="0" presId="urn:microsoft.com/office/officeart/2005/8/layout/radial5"/>
    <dgm:cxn modelId="{A190910C-665C-4504-ACB7-2C036D77E607}" type="presParOf" srcId="{8CD2ED62-70BE-4AB1-B5A2-C6CDEAFF8514}" destId="{7D58714A-432A-4B01-8E9D-C5B4088611D3}" srcOrd="3" destOrd="0" presId="urn:microsoft.com/office/officeart/2005/8/layout/radial5"/>
    <dgm:cxn modelId="{1E165089-AD47-48A4-97B7-92EC710AA1DC}" type="presParOf" srcId="{7D58714A-432A-4B01-8E9D-C5B4088611D3}" destId="{D18691FE-9A5C-4F81-89F9-149BA6E88526}" srcOrd="0" destOrd="0" presId="urn:microsoft.com/office/officeart/2005/8/layout/radial5"/>
    <dgm:cxn modelId="{856F734E-3221-4682-888E-33B582F4ABA2}" type="presParOf" srcId="{8CD2ED62-70BE-4AB1-B5A2-C6CDEAFF8514}" destId="{3112BA68-51B4-4010-9CE5-583ABF73AD2C}" srcOrd="4" destOrd="0" presId="urn:microsoft.com/office/officeart/2005/8/layout/radial5"/>
    <dgm:cxn modelId="{05771834-5141-46B1-B7DD-B7B392BDB380}" type="presParOf" srcId="{8CD2ED62-70BE-4AB1-B5A2-C6CDEAFF8514}" destId="{FBFA0D0E-BAD9-49A6-96E3-253462E3BBD8}" srcOrd="5" destOrd="0" presId="urn:microsoft.com/office/officeart/2005/8/layout/radial5"/>
    <dgm:cxn modelId="{A6A1454C-B6D6-4D71-8557-F717269FDBE4}" type="presParOf" srcId="{FBFA0D0E-BAD9-49A6-96E3-253462E3BBD8}" destId="{DF2EEA30-A228-4AE0-A870-C26D3A35776F}" srcOrd="0" destOrd="0" presId="urn:microsoft.com/office/officeart/2005/8/layout/radial5"/>
    <dgm:cxn modelId="{9DE51A5E-952A-4A89-8C2D-8558E589FD8C}" type="presParOf" srcId="{8CD2ED62-70BE-4AB1-B5A2-C6CDEAFF8514}" destId="{CCF6C279-9A58-451A-8FCE-C8A9EEE81AE4}" srcOrd="6" destOrd="0" presId="urn:microsoft.com/office/officeart/2005/8/layout/radial5"/>
    <dgm:cxn modelId="{A8A64BDE-788E-4991-B3D5-3BD1F94C1176}" type="presParOf" srcId="{8CD2ED62-70BE-4AB1-B5A2-C6CDEAFF8514}" destId="{39E181E2-71BE-4A29-A5BD-CD8A695137F2}" srcOrd="7" destOrd="0" presId="urn:microsoft.com/office/officeart/2005/8/layout/radial5"/>
    <dgm:cxn modelId="{C58AAEC2-45BA-405B-8F45-B5969FEB6116}" type="presParOf" srcId="{39E181E2-71BE-4A29-A5BD-CD8A695137F2}" destId="{5C3DB591-4227-480F-8473-5059AFB3E167}" srcOrd="0" destOrd="0" presId="urn:microsoft.com/office/officeart/2005/8/layout/radial5"/>
    <dgm:cxn modelId="{D5F9A000-3D26-4475-AFF9-6A44CBAF8A1F}" type="presParOf" srcId="{8CD2ED62-70BE-4AB1-B5A2-C6CDEAFF8514}" destId="{A9F9C813-6E73-4490-ACF8-C83904296525}" srcOrd="8" destOrd="0" presId="urn:microsoft.com/office/officeart/2005/8/layout/radial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E3DAA0-C1C8-4E2E-8A86-23A4C6FAC54B}" type="doc">
      <dgm:prSet loTypeId="urn:microsoft.com/office/officeart/2005/8/layout/process4" loCatId="list" qsTypeId="urn:microsoft.com/office/officeart/2005/8/quickstyle/simple2" qsCatId="simple" csTypeId="urn:microsoft.com/office/officeart/2005/8/colors/accent1_2" csCatId="accent1" phldr="1"/>
      <dgm:spPr/>
      <dgm:t>
        <a:bodyPr/>
        <a:lstStyle/>
        <a:p>
          <a:endParaRPr lang="en-US"/>
        </a:p>
      </dgm:t>
    </dgm:pt>
    <dgm:pt modelId="{99DB6F8D-A617-4CD4-BFEC-97AD031B0E30}">
      <dgm:prSet phldrT="[Text]"/>
      <dgm:spPr/>
      <dgm:t>
        <a:bodyPr/>
        <a:lstStyle/>
        <a:p>
          <a:pPr algn="ctr"/>
          <a:r>
            <a:rPr lang="fa-IR" dirty="0" smtClean="0">
              <a:cs typeface="2  Yekan" pitchFamily="2" charset="-78"/>
            </a:rPr>
            <a:t>اصول</a:t>
          </a:r>
          <a:r>
            <a:rPr lang="fa-IR" dirty="0" smtClean="0">
              <a:latin typeface="Calibri"/>
              <a:cs typeface="2  Yekan" pitchFamily="2" charset="-78"/>
            </a:rPr>
            <a:t>¹</a:t>
          </a:r>
          <a:endParaRPr lang="en-US" dirty="0">
            <a:cs typeface="2  Yekan" pitchFamily="2" charset="-78"/>
          </a:endParaRPr>
        </a:p>
      </dgm:t>
    </dgm:pt>
    <dgm:pt modelId="{9C6F0CCC-3C8F-49B0-A259-CDC78BCB53C8}" type="parTrans" cxnId="{E9B611F9-FC06-4461-9469-EB381477F73F}">
      <dgm:prSet/>
      <dgm:spPr/>
      <dgm:t>
        <a:bodyPr/>
        <a:lstStyle/>
        <a:p>
          <a:endParaRPr lang="en-US">
            <a:cs typeface="2  Yekan" pitchFamily="2" charset="-78"/>
          </a:endParaRPr>
        </a:p>
      </dgm:t>
    </dgm:pt>
    <dgm:pt modelId="{1209C3CF-EF9C-49A1-955E-FC617F1B6D46}" type="sibTrans" cxnId="{E9B611F9-FC06-4461-9469-EB381477F73F}">
      <dgm:prSet/>
      <dgm:spPr/>
      <dgm:t>
        <a:bodyPr/>
        <a:lstStyle/>
        <a:p>
          <a:endParaRPr lang="en-US">
            <a:cs typeface="2  Yekan" pitchFamily="2" charset="-78"/>
          </a:endParaRPr>
        </a:p>
      </dgm:t>
    </dgm:pt>
    <dgm:pt modelId="{CEFD553C-E9FC-438B-B4E0-7D7AE7B339EB}">
      <dgm:prSet phldrT="[Text]"/>
      <dgm:spPr/>
      <dgm:t>
        <a:bodyPr/>
        <a:lstStyle/>
        <a:p>
          <a:pPr algn="ctr"/>
          <a:r>
            <a:rPr lang="fa-IR" dirty="0" smtClean="0">
              <a:cs typeface="2  Yekan" pitchFamily="2" charset="-78"/>
            </a:rPr>
            <a:t>اصول مبتنی بر درون دادها(نهاده ها)</a:t>
          </a:r>
          <a:r>
            <a:rPr lang="fa-IR" dirty="0" smtClean="0">
              <a:latin typeface="Calibri"/>
              <a:cs typeface="2  Yekan" pitchFamily="2" charset="-78"/>
            </a:rPr>
            <a:t>²</a:t>
          </a:r>
          <a:endParaRPr lang="en-US" dirty="0">
            <a:cs typeface="2  Yekan" pitchFamily="2" charset="-78"/>
          </a:endParaRPr>
        </a:p>
      </dgm:t>
    </dgm:pt>
    <dgm:pt modelId="{1D16B092-5E83-4B3D-87C4-675D9963A4CA}" type="parTrans" cxnId="{FB6D52DA-46E3-474E-B908-257DCD07EA94}">
      <dgm:prSet/>
      <dgm:spPr/>
      <dgm:t>
        <a:bodyPr/>
        <a:lstStyle/>
        <a:p>
          <a:endParaRPr lang="en-US">
            <a:cs typeface="2  Yekan" pitchFamily="2" charset="-78"/>
          </a:endParaRPr>
        </a:p>
      </dgm:t>
    </dgm:pt>
    <dgm:pt modelId="{48E13012-92E5-44C8-B9BE-EAFF8A227290}" type="sibTrans" cxnId="{FB6D52DA-46E3-474E-B908-257DCD07EA94}">
      <dgm:prSet/>
      <dgm:spPr/>
      <dgm:t>
        <a:bodyPr/>
        <a:lstStyle/>
        <a:p>
          <a:endParaRPr lang="en-US">
            <a:cs typeface="2  Yekan" pitchFamily="2" charset="-78"/>
          </a:endParaRPr>
        </a:p>
      </dgm:t>
    </dgm:pt>
    <dgm:pt modelId="{AC6A38A5-FC84-4C30-B73A-22DB22E7619B}">
      <dgm:prSet phldrT="[Text]" custT="1"/>
      <dgm:spPr/>
      <dgm:t>
        <a:bodyPr/>
        <a:lstStyle/>
        <a:p>
          <a:pPr algn="ctr"/>
          <a:r>
            <a:rPr lang="fa-IR" sz="2000" dirty="0" smtClean="0">
              <a:cs typeface="2  Yekan" pitchFamily="2" charset="-78"/>
            </a:rPr>
            <a:t>اصول مبتنی بر برون دادها (ستانده ها)</a:t>
          </a:r>
          <a:r>
            <a:rPr lang="fa-IR" sz="2000" dirty="0" smtClean="0">
              <a:latin typeface="Calibri"/>
              <a:cs typeface="2  Yekan" pitchFamily="2" charset="-78"/>
            </a:rPr>
            <a:t>³</a:t>
          </a:r>
          <a:endParaRPr lang="en-US" sz="2000" dirty="0">
            <a:cs typeface="2  Yekan" pitchFamily="2" charset="-78"/>
          </a:endParaRPr>
        </a:p>
      </dgm:t>
    </dgm:pt>
    <dgm:pt modelId="{F0EE2DAD-6364-455E-ADF9-7A4038A250E7}" type="parTrans" cxnId="{CC0896A1-C8E8-4088-9D52-84DDAFE37F42}">
      <dgm:prSet/>
      <dgm:spPr/>
      <dgm:t>
        <a:bodyPr/>
        <a:lstStyle/>
        <a:p>
          <a:endParaRPr lang="en-US">
            <a:cs typeface="2  Yekan" pitchFamily="2" charset="-78"/>
          </a:endParaRPr>
        </a:p>
      </dgm:t>
    </dgm:pt>
    <dgm:pt modelId="{B3D7B294-B74D-4A46-BB74-B42171F9F505}" type="sibTrans" cxnId="{CC0896A1-C8E8-4088-9D52-84DDAFE37F42}">
      <dgm:prSet/>
      <dgm:spPr/>
      <dgm:t>
        <a:bodyPr/>
        <a:lstStyle/>
        <a:p>
          <a:endParaRPr lang="en-US">
            <a:cs typeface="2  Yekan" pitchFamily="2" charset="-78"/>
          </a:endParaRPr>
        </a:p>
      </dgm:t>
    </dgm:pt>
    <dgm:pt modelId="{7319F714-EF64-4FA0-91B3-F7653211F622}">
      <dgm:prSet/>
      <dgm:spPr/>
      <dgm:t>
        <a:bodyPr/>
        <a:lstStyle/>
        <a:p>
          <a:endParaRPr lang="en-US" dirty="0">
            <a:cs typeface="2  Yekan" pitchFamily="2" charset="-78"/>
          </a:endParaRPr>
        </a:p>
      </dgm:t>
    </dgm:pt>
    <dgm:pt modelId="{4E413A08-62CB-45EA-8E52-3993E72CB75D}" type="parTrans" cxnId="{69176291-FF6F-4CC0-A244-99A46C681FF3}">
      <dgm:prSet/>
      <dgm:spPr/>
      <dgm:t>
        <a:bodyPr/>
        <a:lstStyle/>
        <a:p>
          <a:endParaRPr lang="en-US">
            <a:cs typeface="2  Yekan" pitchFamily="2" charset="-78"/>
          </a:endParaRPr>
        </a:p>
      </dgm:t>
    </dgm:pt>
    <dgm:pt modelId="{397137C8-A705-481B-B8EF-B5418459B3AC}" type="sibTrans" cxnId="{69176291-FF6F-4CC0-A244-99A46C681FF3}">
      <dgm:prSet/>
      <dgm:spPr/>
      <dgm:t>
        <a:bodyPr/>
        <a:lstStyle/>
        <a:p>
          <a:endParaRPr lang="en-US">
            <a:cs typeface="2  Yekan" pitchFamily="2" charset="-78"/>
          </a:endParaRPr>
        </a:p>
      </dgm:t>
    </dgm:pt>
    <dgm:pt modelId="{C92810AE-C142-4DFD-8D07-CB17C2DE06A8}" type="pres">
      <dgm:prSet presAssocID="{DEE3DAA0-C1C8-4E2E-8A86-23A4C6FAC54B}" presName="Name0" presStyleCnt="0">
        <dgm:presLayoutVars>
          <dgm:dir/>
          <dgm:animLvl val="lvl"/>
          <dgm:resizeHandles val="exact"/>
        </dgm:presLayoutVars>
      </dgm:prSet>
      <dgm:spPr/>
      <dgm:t>
        <a:bodyPr/>
        <a:lstStyle/>
        <a:p>
          <a:endParaRPr lang="en-US"/>
        </a:p>
      </dgm:t>
    </dgm:pt>
    <dgm:pt modelId="{8FF7ACB3-3A22-4ACD-8694-EF625D380D5A}" type="pres">
      <dgm:prSet presAssocID="{AC6A38A5-FC84-4C30-B73A-22DB22E7619B}" presName="boxAndChildren" presStyleCnt="0"/>
      <dgm:spPr/>
      <dgm:t>
        <a:bodyPr/>
        <a:lstStyle/>
        <a:p>
          <a:endParaRPr lang="en-US"/>
        </a:p>
      </dgm:t>
    </dgm:pt>
    <dgm:pt modelId="{ECEAE4FD-6ADE-425E-8A82-1A8563C88362}" type="pres">
      <dgm:prSet presAssocID="{AC6A38A5-FC84-4C30-B73A-22DB22E7619B}" presName="parentTextBox" presStyleLbl="node1" presStyleIdx="0" presStyleCnt="3" custLinFactNeighborX="-85" custLinFactNeighborY="-29825"/>
      <dgm:spPr/>
      <dgm:t>
        <a:bodyPr/>
        <a:lstStyle/>
        <a:p>
          <a:endParaRPr lang="en-US"/>
        </a:p>
      </dgm:t>
    </dgm:pt>
    <dgm:pt modelId="{39CF6676-DEF3-410F-8AF5-EE5F0EB45890}" type="pres">
      <dgm:prSet presAssocID="{48E13012-92E5-44C8-B9BE-EAFF8A227290}" presName="sp" presStyleCnt="0"/>
      <dgm:spPr/>
      <dgm:t>
        <a:bodyPr/>
        <a:lstStyle/>
        <a:p>
          <a:endParaRPr lang="en-US"/>
        </a:p>
      </dgm:t>
    </dgm:pt>
    <dgm:pt modelId="{0DB80D76-C6C2-483C-9FD2-B5249C99B65C}" type="pres">
      <dgm:prSet presAssocID="{CEFD553C-E9FC-438B-B4E0-7D7AE7B339EB}" presName="arrowAndChildren" presStyleCnt="0"/>
      <dgm:spPr/>
      <dgm:t>
        <a:bodyPr/>
        <a:lstStyle/>
        <a:p>
          <a:endParaRPr lang="en-US"/>
        </a:p>
      </dgm:t>
    </dgm:pt>
    <dgm:pt modelId="{A61CE876-B769-4444-89B1-E1649DD8C6F9}" type="pres">
      <dgm:prSet presAssocID="{CEFD553C-E9FC-438B-B4E0-7D7AE7B339EB}" presName="parentTextArrow" presStyleLbl="node1" presStyleIdx="1" presStyleCnt="3" custLinFactNeighborX="-85" custLinFactNeighborY="-9720"/>
      <dgm:spPr/>
      <dgm:t>
        <a:bodyPr/>
        <a:lstStyle/>
        <a:p>
          <a:endParaRPr lang="en-US"/>
        </a:p>
      </dgm:t>
    </dgm:pt>
    <dgm:pt modelId="{69E3F079-31F4-40A2-938A-4ED60F9DFBF8}" type="pres">
      <dgm:prSet presAssocID="{1209C3CF-EF9C-49A1-955E-FC617F1B6D46}" presName="sp" presStyleCnt="0"/>
      <dgm:spPr/>
      <dgm:t>
        <a:bodyPr/>
        <a:lstStyle/>
        <a:p>
          <a:endParaRPr lang="en-US"/>
        </a:p>
      </dgm:t>
    </dgm:pt>
    <dgm:pt modelId="{34D0F0F9-3343-442A-94E9-179B388FCBD9}" type="pres">
      <dgm:prSet presAssocID="{99DB6F8D-A617-4CD4-BFEC-97AD031B0E30}" presName="arrowAndChildren" presStyleCnt="0"/>
      <dgm:spPr/>
      <dgm:t>
        <a:bodyPr/>
        <a:lstStyle/>
        <a:p>
          <a:endParaRPr lang="en-US"/>
        </a:p>
      </dgm:t>
    </dgm:pt>
    <dgm:pt modelId="{88E18B7D-196C-4049-BC86-A45A1453BB81}" type="pres">
      <dgm:prSet presAssocID="{99DB6F8D-A617-4CD4-BFEC-97AD031B0E30}" presName="parentTextArrow" presStyleLbl="node1" presStyleIdx="1" presStyleCnt="3"/>
      <dgm:spPr/>
      <dgm:t>
        <a:bodyPr/>
        <a:lstStyle/>
        <a:p>
          <a:endParaRPr lang="en-US"/>
        </a:p>
      </dgm:t>
    </dgm:pt>
    <dgm:pt modelId="{FF771974-5462-4D49-87BD-17D6221FD407}" type="pres">
      <dgm:prSet presAssocID="{99DB6F8D-A617-4CD4-BFEC-97AD031B0E30}" presName="arrow" presStyleLbl="node1" presStyleIdx="2" presStyleCnt="3" custLinFactNeighborX="51109" custLinFactNeighborY="-994"/>
      <dgm:spPr/>
      <dgm:t>
        <a:bodyPr/>
        <a:lstStyle/>
        <a:p>
          <a:endParaRPr lang="en-US"/>
        </a:p>
      </dgm:t>
    </dgm:pt>
    <dgm:pt modelId="{F5C5215F-D1B2-4E4D-B619-0323D4ECBAE0}" type="pres">
      <dgm:prSet presAssocID="{99DB6F8D-A617-4CD4-BFEC-97AD031B0E30}" presName="descendantArrow" presStyleCnt="0"/>
      <dgm:spPr/>
      <dgm:t>
        <a:bodyPr/>
        <a:lstStyle/>
        <a:p>
          <a:endParaRPr lang="en-US"/>
        </a:p>
      </dgm:t>
    </dgm:pt>
    <dgm:pt modelId="{282E4414-5C3E-4F65-ADC1-60BE68F64610}" type="pres">
      <dgm:prSet presAssocID="{7319F714-EF64-4FA0-91B3-F7653211F622}" presName="childTextArrow" presStyleLbl="fgAccFollowNode1" presStyleIdx="0" presStyleCnt="1">
        <dgm:presLayoutVars>
          <dgm:bulletEnabled val="1"/>
        </dgm:presLayoutVars>
      </dgm:prSet>
      <dgm:spPr/>
      <dgm:t>
        <a:bodyPr/>
        <a:lstStyle/>
        <a:p>
          <a:endParaRPr lang="en-US"/>
        </a:p>
      </dgm:t>
    </dgm:pt>
  </dgm:ptLst>
  <dgm:cxnLst>
    <dgm:cxn modelId="{C20A8510-1A63-4F86-AAE6-43B77569F8BB}" type="presOf" srcId="{CEFD553C-E9FC-438B-B4E0-7D7AE7B339EB}" destId="{A61CE876-B769-4444-89B1-E1649DD8C6F9}" srcOrd="0" destOrd="0" presId="urn:microsoft.com/office/officeart/2005/8/layout/process4"/>
    <dgm:cxn modelId="{3A9084A0-F012-4534-8AC9-F209575F5C20}" type="presOf" srcId="{7319F714-EF64-4FA0-91B3-F7653211F622}" destId="{282E4414-5C3E-4F65-ADC1-60BE68F64610}" srcOrd="0" destOrd="0" presId="urn:microsoft.com/office/officeart/2005/8/layout/process4"/>
    <dgm:cxn modelId="{2A484D28-DC41-466E-B2E4-7FCEA03FAD0B}" type="presOf" srcId="{DEE3DAA0-C1C8-4E2E-8A86-23A4C6FAC54B}" destId="{C92810AE-C142-4DFD-8D07-CB17C2DE06A8}" srcOrd="0" destOrd="0" presId="urn:microsoft.com/office/officeart/2005/8/layout/process4"/>
    <dgm:cxn modelId="{97275BB1-D10E-42B1-9B27-21BC9EC9A04F}" type="presOf" srcId="{99DB6F8D-A617-4CD4-BFEC-97AD031B0E30}" destId="{88E18B7D-196C-4049-BC86-A45A1453BB81}" srcOrd="0" destOrd="0" presId="urn:microsoft.com/office/officeart/2005/8/layout/process4"/>
    <dgm:cxn modelId="{69176291-FF6F-4CC0-A244-99A46C681FF3}" srcId="{99DB6F8D-A617-4CD4-BFEC-97AD031B0E30}" destId="{7319F714-EF64-4FA0-91B3-F7653211F622}" srcOrd="0" destOrd="0" parTransId="{4E413A08-62CB-45EA-8E52-3993E72CB75D}" sibTransId="{397137C8-A705-481B-B8EF-B5418459B3AC}"/>
    <dgm:cxn modelId="{CC0896A1-C8E8-4088-9D52-84DDAFE37F42}" srcId="{DEE3DAA0-C1C8-4E2E-8A86-23A4C6FAC54B}" destId="{AC6A38A5-FC84-4C30-B73A-22DB22E7619B}" srcOrd="2" destOrd="0" parTransId="{F0EE2DAD-6364-455E-ADF9-7A4038A250E7}" sibTransId="{B3D7B294-B74D-4A46-BB74-B42171F9F505}"/>
    <dgm:cxn modelId="{E9B611F9-FC06-4461-9469-EB381477F73F}" srcId="{DEE3DAA0-C1C8-4E2E-8A86-23A4C6FAC54B}" destId="{99DB6F8D-A617-4CD4-BFEC-97AD031B0E30}" srcOrd="0" destOrd="0" parTransId="{9C6F0CCC-3C8F-49B0-A259-CDC78BCB53C8}" sibTransId="{1209C3CF-EF9C-49A1-955E-FC617F1B6D46}"/>
    <dgm:cxn modelId="{BFEA665F-7959-4BDB-89CA-E192F7772F79}" type="presOf" srcId="{AC6A38A5-FC84-4C30-B73A-22DB22E7619B}" destId="{ECEAE4FD-6ADE-425E-8A82-1A8563C88362}" srcOrd="0" destOrd="0" presId="urn:microsoft.com/office/officeart/2005/8/layout/process4"/>
    <dgm:cxn modelId="{FB6D52DA-46E3-474E-B908-257DCD07EA94}" srcId="{DEE3DAA0-C1C8-4E2E-8A86-23A4C6FAC54B}" destId="{CEFD553C-E9FC-438B-B4E0-7D7AE7B339EB}" srcOrd="1" destOrd="0" parTransId="{1D16B092-5E83-4B3D-87C4-675D9963A4CA}" sibTransId="{48E13012-92E5-44C8-B9BE-EAFF8A227290}"/>
    <dgm:cxn modelId="{5448187C-3588-4189-9730-14EFA8927CCA}" type="presOf" srcId="{99DB6F8D-A617-4CD4-BFEC-97AD031B0E30}" destId="{FF771974-5462-4D49-87BD-17D6221FD407}" srcOrd="1" destOrd="0" presId="urn:microsoft.com/office/officeart/2005/8/layout/process4"/>
    <dgm:cxn modelId="{6F0BA75E-7D6D-423A-9DDF-5D71481C0577}" type="presParOf" srcId="{C92810AE-C142-4DFD-8D07-CB17C2DE06A8}" destId="{8FF7ACB3-3A22-4ACD-8694-EF625D380D5A}" srcOrd="0" destOrd="0" presId="urn:microsoft.com/office/officeart/2005/8/layout/process4"/>
    <dgm:cxn modelId="{39A24AED-D534-4C51-BE35-CB6E431A62A8}" type="presParOf" srcId="{8FF7ACB3-3A22-4ACD-8694-EF625D380D5A}" destId="{ECEAE4FD-6ADE-425E-8A82-1A8563C88362}" srcOrd="0" destOrd="0" presId="urn:microsoft.com/office/officeart/2005/8/layout/process4"/>
    <dgm:cxn modelId="{358C0E72-B399-47CE-AD0C-912D671E3F53}" type="presParOf" srcId="{C92810AE-C142-4DFD-8D07-CB17C2DE06A8}" destId="{39CF6676-DEF3-410F-8AF5-EE5F0EB45890}" srcOrd="1" destOrd="0" presId="urn:microsoft.com/office/officeart/2005/8/layout/process4"/>
    <dgm:cxn modelId="{E93169D5-AF9E-4F58-A944-079C9E463863}" type="presParOf" srcId="{C92810AE-C142-4DFD-8D07-CB17C2DE06A8}" destId="{0DB80D76-C6C2-483C-9FD2-B5249C99B65C}" srcOrd="2" destOrd="0" presId="urn:microsoft.com/office/officeart/2005/8/layout/process4"/>
    <dgm:cxn modelId="{F6C41A94-8D7D-41E1-95DF-D919B93CBCFB}" type="presParOf" srcId="{0DB80D76-C6C2-483C-9FD2-B5249C99B65C}" destId="{A61CE876-B769-4444-89B1-E1649DD8C6F9}" srcOrd="0" destOrd="0" presId="urn:microsoft.com/office/officeart/2005/8/layout/process4"/>
    <dgm:cxn modelId="{225247BC-6E25-463A-937E-455BF199F051}" type="presParOf" srcId="{C92810AE-C142-4DFD-8D07-CB17C2DE06A8}" destId="{69E3F079-31F4-40A2-938A-4ED60F9DFBF8}" srcOrd="3" destOrd="0" presId="urn:microsoft.com/office/officeart/2005/8/layout/process4"/>
    <dgm:cxn modelId="{2951AF6E-B698-4B3A-ADDB-B84B513189D2}" type="presParOf" srcId="{C92810AE-C142-4DFD-8D07-CB17C2DE06A8}" destId="{34D0F0F9-3343-442A-94E9-179B388FCBD9}" srcOrd="4" destOrd="0" presId="urn:microsoft.com/office/officeart/2005/8/layout/process4"/>
    <dgm:cxn modelId="{248F006A-62AC-480A-BA04-0DB0C870D169}" type="presParOf" srcId="{34D0F0F9-3343-442A-94E9-179B388FCBD9}" destId="{88E18B7D-196C-4049-BC86-A45A1453BB81}" srcOrd="0" destOrd="0" presId="urn:microsoft.com/office/officeart/2005/8/layout/process4"/>
    <dgm:cxn modelId="{CE78F7C6-017F-4A96-8449-69CFA0CCF514}" type="presParOf" srcId="{34D0F0F9-3343-442A-94E9-179B388FCBD9}" destId="{FF771974-5462-4D49-87BD-17D6221FD407}" srcOrd="1" destOrd="0" presId="urn:microsoft.com/office/officeart/2005/8/layout/process4"/>
    <dgm:cxn modelId="{CDB9F5D2-0B48-4133-87C9-891DE4D759B0}" type="presParOf" srcId="{34D0F0F9-3343-442A-94E9-179B388FCBD9}" destId="{F5C5215F-D1B2-4E4D-B619-0323D4ECBAE0}" srcOrd="2" destOrd="0" presId="urn:microsoft.com/office/officeart/2005/8/layout/process4"/>
    <dgm:cxn modelId="{3E322A4E-4958-4004-8017-12ACDD2B02CE}" type="presParOf" srcId="{F5C5215F-D1B2-4E4D-B619-0323D4ECBAE0}" destId="{282E4414-5C3E-4F65-ADC1-60BE68F64610}"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C8C0980-3940-4B63-86F0-DE902367CE11}" type="doc">
      <dgm:prSet loTypeId="urn:microsoft.com/office/officeart/2005/8/layout/hierarchy1" loCatId="hierarchy" qsTypeId="urn:microsoft.com/office/officeart/2005/8/quickstyle/3d8" qsCatId="3D" csTypeId="urn:microsoft.com/office/officeart/2005/8/colors/colorful2" csCatId="colorful" phldr="1"/>
      <dgm:spPr/>
      <dgm:t>
        <a:bodyPr/>
        <a:lstStyle/>
        <a:p>
          <a:endParaRPr lang="en-US"/>
        </a:p>
      </dgm:t>
    </dgm:pt>
    <dgm:pt modelId="{C3CC6017-D0C8-4EED-BB7E-C41AB84D5A32}">
      <dgm:prSet phldrT="[Text]" custT="1"/>
      <dgm:spPr/>
      <dgm:t>
        <a:bodyPr/>
        <a:lstStyle/>
        <a:p>
          <a:r>
            <a:rPr lang="fa-IR" sz="2000" smtClean="0">
              <a:solidFill>
                <a:schemeClr val="tx1">
                  <a:lumMod val="95000"/>
                  <a:lumOff val="5000"/>
                </a:schemeClr>
              </a:solidFill>
              <a:cs typeface="B Titr" pitchFamily="2" charset="-78"/>
            </a:rPr>
            <a:t>اصول مبتنی بر درون دادها</a:t>
          </a:r>
          <a:r>
            <a:rPr lang="fa-IR" sz="2000" smtClean="0">
              <a:solidFill>
                <a:schemeClr val="tx1">
                  <a:lumMod val="95000"/>
                  <a:lumOff val="5000"/>
                </a:schemeClr>
              </a:solidFill>
              <a:latin typeface="Calibri"/>
              <a:cs typeface="B Titr" pitchFamily="2" charset="-78"/>
            </a:rPr>
            <a:t>¹</a:t>
          </a:r>
          <a:endParaRPr lang="en-US" sz="2000" dirty="0">
            <a:solidFill>
              <a:schemeClr val="tx1">
                <a:lumMod val="95000"/>
                <a:lumOff val="5000"/>
              </a:schemeClr>
            </a:solidFill>
            <a:cs typeface="B Titr" pitchFamily="2" charset="-78"/>
          </a:endParaRPr>
        </a:p>
      </dgm:t>
    </dgm:pt>
    <dgm:pt modelId="{7655DE0D-8183-4B81-AA63-DBA104767A64}" type="parTrans" cxnId="{AB89B65A-848F-4C9D-95BB-47AD373CE559}">
      <dgm:prSet/>
      <dgm:spPr/>
      <dgm:t>
        <a:bodyPr/>
        <a:lstStyle/>
        <a:p>
          <a:endParaRPr lang="en-US" sz="2800">
            <a:solidFill>
              <a:schemeClr val="tx1">
                <a:lumMod val="95000"/>
                <a:lumOff val="5000"/>
              </a:schemeClr>
            </a:solidFill>
            <a:cs typeface="B Titr" pitchFamily="2" charset="-78"/>
          </a:endParaRPr>
        </a:p>
      </dgm:t>
    </dgm:pt>
    <dgm:pt modelId="{45D71767-BC05-456C-B99F-00E3ACD4E8AE}" type="sibTrans" cxnId="{AB89B65A-848F-4C9D-95BB-47AD373CE559}">
      <dgm:prSet/>
      <dgm:spPr/>
      <dgm:t>
        <a:bodyPr/>
        <a:lstStyle/>
        <a:p>
          <a:endParaRPr lang="en-US" sz="2800">
            <a:solidFill>
              <a:schemeClr val="tx1">
                <a:lumMod val="95000"/>
                <a:lumOff val="5000"/>
              </a:schemeClr>
            </a:solidFill>
            <a:cs typeface="B Titr" pitchFamily="2" charset="-78"/>
          </a:endParaRPr>
        </a:p>
      </dgm:t>
    </dgm:pt>
    <dgm:pt modelId="{61E25488-C1CB-4072-A62C-3F99F73DC206}">
      <dgm:prSet phldrT="[Text]" custT="1"/>
      <dgm:spPr/>
      <dgm:t>
        <a:bodyPr/>
        <a:lstStyle/>
        <a:p>
          <a:r>
            <a:rPr lang="fa-IR" sz="2000" dirty="0" smtClean="0">
              <a:solidFill>
                <a:schemeClr val="tx1">
                  <a:lumMod val="95000"/>
                  <a:lumOff val="5000"/>
                </a:schemeClr>
              </a:solidFill>
              <a:cs typeface="B Titr" pitchFamily="2" charset="-78"/>
            </a:rPr>
            <a:t>اصول محدود کننده</a:t>
          </a:r>
          <a:r>
            <a:rPr lang="fa-IR" sz="2000" dirty="0" smtClean="0">
              <a:solidFill>
                <a:schemeClr val="tx1">
                  <a:lumMod val="95000"/>
                  <a:lumOff val="5000"/>
                </a:schemeClr>
              </a:solidFill>
              <a:latin typeface="Calibri"/>
              <a:cs typeface="B Titr" pitchFamily="2" charset="-78"/>
            </a:rPr>
            <a:t>³</a:t>
          </a:r>
          <a:endParaRPr lang="en-US" sz="2000" dirty="0">
            <a:solidFill>
              <a:schemeClr val="tx1">
                <a:lumMod val="95000"/>
                <a:lumOff val="5000"/>
              </a:schemeClr>
            </a:solidFill>
            <a:cs typeface="B Titr" pitchFamily="2" charset="-78"/>
          </a:endParaRPr>
        </a:p>
      </dgm:t>
    </dgm:pt>
    <dgm:pt modelId="{5F94A0EB-345E-4D00-9129-F5C979A3F65F}" type="parTrans" cxnId="{AF69A2B0-4434-4FF7-A4E6-83EF2A856FD1}">
      <dgm:prSet/>
      <dgm:spPr/>
      <dgm:t>
        <a:bodyPr/>
        <a:lstStyle/>
        <a:p>
          <a:endParaRPr lang="en-US" sz="2800" dirty="0">
            <a:solidFill>
              <a:schemeClr val="tx1">
                <a:lumMod val="95000"/>
                <a:lumOff val="5000"/>
              </a:schemeClr>
            </a:solidFill>
            <a:cs typeface="B Titr" pitchFamily="2" charset="-78"/>
          </a:endParaRPr>
        </a:p>
      </dgm:t>
    </dgm:pt>
    <dgm:pt modelId="{80213EE5-EF7F-49CF-AC09-848C05CEAF52}" type="sibTrans" cxnId="{AF69A2B0-4434-4FF7-A4E6-83EF2A856FD1}">
      <dgm:prSet/>
      <dgm:spPr/>
      <dgm:t>
        <a:bodyPr/>
        <a:lstStyle/>
        <a:p>
          <a:endParaRPr lang="en-US" sz="2800">
            <a:solidFill>
              <a:schemeClr val="tx1">
                <a:lumMod val="95000"/>
                <a:lumOff val="5000"/>
              </a:schemeClr>
            </a:solidFill>
            <a:cs typeface="B Titr" pitchFamily="2" charset="-78"/>
          </a:endParaRPr>
        </a:p>
      </dgm:t>
    </dgm:pt>
    <dgm:pt modelId="{B7CC1FDC-A2F6-4D5F-A04D-D2E37AEFC0EC}">
      <dgm:prSet phldrT="[Text]" custT="1"/>
      <dgm:spPr/>
      <dgm:t>
        <a:bodyPr/>
        <a:lstStyle/>
        <a:p>
          <a:r>
            <a:rPr lang="fa-IR" sz="2000" smtClean="0">
              <a:solidFill>
                <a:schemeClr val="tx1">
                  <a:lumMod val="95000"/>
                  <a:lumOff val="5000"/>
                </a:schemeClr>
              </a:solidFill>
              <a:cs typeface="B Titr" pitchFamily="2" charset="-78"/>
            </a:rPr>
            <a:t>عینیت</a:t>
          </a:r>
          <a:endParaRPr lang="en-US" sz="2000" dirty="0">
            <a:solidFill>
              <a:schemeClr val="tx1">
                <a:lumMod val="95000"/>
                <a:lumOff val="5000"/>
              </a:schemeClr>
            </a:solidFill>
            <a:cs typeface="B Titr" pitchFamily="2" charset="-78"/>
          </a:endParaRPr>
        </a:p>
      </dgm:t>
    </dgm:pt>
    <dgm:pt modelId="{F7CFEB8A-E426-4982-B6CC-1C7F31D45162}" type="parTrans" cxnId="{8CA4FC62-FA36-482E-B761-513FD05052AB}">
      <dgm:prSet/>
      <dgm:spPr/>
      <dgm:t>
        <a:bodyPr/>
        <a:lstStyle/>
        <a:p>
          <a:endParaRPr lang="en-US" sz="2800" dirty="0">
            <a:solidFill>
              <a:schemeClr val="tx1">
                <a:lumMod val="95000"/>
                <a:lumOff val="5000"/>
              </a:schemeClr>
            </a:solidFill>
            <a:cs typeface="B Titr" pitchFamily="2" charset="-78"/>
          </a:endParaRPr>
        </a:p>
      </dgm:t>
    </dgm:pt>
    <dgm:pt modelId="{1E396E85-96BD-43C2-94A1-0C3A2E9917AF}" type="sibTrans" cxnId="{8CA4FC62-FA36-482E-B761-513FD05052AB}">
      <dgm:prSet/>
      <dgm:spPr/>
      <dgm:t>
        <a:bodyPr/>
        <a:lstStyle/>
        <a:p>
          <a:endParaRPr lang="en-US" sz="2800">
            <a:solidFill>
              <a:schemeClr val="tx1">
                <a:lumMod val="95000"/>
                <a:lumOff val="5000"/>
              </a:schemeClr>
            </a:solidFill>
            <a:cs typeface="B Titr" pitchFamily="2" charset="-78"/>
          </a:endParaRPr>
        </a:p>
      </dgm:t>
    </dgm:pt>
    <dgm:pt modelId="{48E0F75E-0F2C-4BB5-877D-2AEF02B3D188}">
      <dgm:prSet phldrT="[Text]" custT="1"/>
      <dgm:spPr/>
      <dgm:t>
        <a:bodyPr/>
        <a:lstStyle/>
        <a:p>
          <a:r>
            <a:rPr lang="fa-IR" sz="2000" smtClean="0">
              <a:solidFill>
                <a:schemeClr val="tx1">
                  <a:lumMod val="95000"/>
                  <a:lumOff val="5000"/>
                </a:schemeClr>
              </a:solidFill>
              <a:cs typeface="B Titr" pitchFamily="2" charset="-78"/>
            </a:rPr>
            <a:t>اهمیت</a:t>
          </a:r>
          <a:endParaRPr lang="en-US" sz="2000" dirty="0">
            <a:solidFill>
              <a:schemeClr val="tx1">
                <a:lumMod val="95000"/>
                <a:lumOff val="5000"/>
              </a:schemeClr>
            </a:solidFill>
            <a:cs typeface="B Titr" pitchFamily="2" charset="-78"/>
          </a:endParaRPr>
        </a:p>
      </dgm:t>
    </dgm:pt>
    <dgm:pt modelId="{69615C53-F759-4D55-BE78-F20126F775CA}" type="parTrans" cxnId="{183566E6-49BA-422D-8A23-80B73BE247EB}">
      <dgm:prSet/>
      <dgm:spPr/>
      <dgm:t>
        <a:bodyPr/>
        <a:lstStyle/>
        <a:p>
          <a:endParaRPr lang="en-US" sz="2800" dirty="0">
            <a:solidFill>
              <a:schemeClr val="tx1">
                <a:lumMod val="95000"/>
                <a:lumOff val="5000"/>
              </a:schemeClr>
            </a:solidFill>
            <a:cs typeface="B Titr" pitchFamily="2" charset="-78"/>
          </a:endParaRPr>
        </a:p>
      </dgm:t>
    </dgm:pt>
    <dgm:pt modelId="{39E4CBF0-25E9-4A1A-B984-C11ECEA45745}" type="sibTrans" cxnId="{183566E6-49BA-422D-8A23-80B73BE247EB}">
      <dgm:prSet/>
      <dgm:spPr/>
      <dgm:t>
        <a:bodyPr/>
        <a:lstStyle/>
        <a:p>
          <a:endParaRPr lang="en-US" sz="2800">
            <a:solidFill>
              <a:schemeClr val="tx1">
                <a:lumMod val="95000"/>
                <a:lumOff val="5000"/>
              </a:schemeClr>
            </a:solidFill>
            <a:cs typeface="B Titr" pitchFamily="2" charset="-78"/>
          </a:endParaRPr>
        </a:p>
      </dgm:t>
    </dgm:pt>
    <dgm:pt modelId="{522BC2FD-D79C-4DCA-83F2-4D3412A7AFB8}">
      <dgm:prSet phldrT="[Text]" custT="1"/>
      <dgm:spPr/>
      <dgm:t>
        <a:bodyPr/>
        <a:lstStyle/>
        <a:p>
          <a:r>
            <a:rPr lang="fa-IR" sz="1800" smtClean="0">
              <a:solidFill>
                <a:schemeClr val="tx1">
                  <a:lumMod val="95000"/>
                  <a:lumOff val="5000"/>
                </a:schemeClr>
              </a:solidFill>
              <a:cs typeface="B Titr" pitchFamily="2" charset="-78"/>
            </a:rPr>
            <a:t>مقررات مورداستقاده در عملیات</a:t>
          </a:r>
          <a:r>
            <a:rPr lang="fa-IR" sz="1800" smtClean="0">
              <a:solidFill>
                <a:schemeClr val="tx1">
                  <a:lumMod val="95000"/>
                  <a:lumOff val="5000"/>
                </a:schemeClr>
              </a:solidFill>
              <a:latin typeface="Calibri"/>
              <a:cs typeface="B Titr" pitchFamily="2" charset="-78"/>
            </a:rPr>
            <a:t>²</a:t>
          </a:r>
          <a:endParaRPr lang="en-US" sz="1800" dirty="0">
            <a:solidFill>
              <a:schemeClr val="tx1">
                <a:lumMod val="95000"/>
                <a:lumOff val="5000"/>
              </a:schemeClr>
            </a:solidFill>
            <a:cs typeface="B Titr" pitchFamily="2" charset="-78"/>
          </a:endParaRPr>
        </a:p>
      </dgm:t>
    </dgm:pt>
    <dgm:pt modelId="{42C1DCFB-F244-41F3-AD1D-F17F28E16F2B}" type="parTrans" cxnId="{61386B17-1026-4330-88C9-AEBDF81A6E0B}">
      <dgm:prSet/>
      <dgm:spPr/>
      <dgm:t>
        <a:bodyPr/>
        <a:lstStyle/>
        <a:p>
          <a:endParaRPr lang="en-US" sz="2800" dirty="0">
            <a:solidFill>
              <a:schemeClr val="tx1">
                <a:lumMod val="95000"/>
                <a:lumOff val="5000"/>
              </a:schemeClr>
            </a:solidFill>
            <a:cs typeface="B Titr" pitchFamily="2" charset="-78"/>
          </a:endParaRPr>
        </a:p>
      </dgm:t>
    </dgm:pt>
    <dgm:pt modelId="{E8010F13-9EAC-4E9E-87B3-2DCBDEED2B70}" type="sibTrans" cxnId="{61386B17-1026-4330-88C9-AEBDF81A6E0B}">
      <dgm:prSet/>
      <dgm:spPr/>
      <dgm:t>
        <a:bodyPr/>
        <a:lstStyle/>
        <a:p>
          <a:endParaRPr lang="en-US" sz="2800">
            <a:solidFill>
              <a:schemeClr val="tx1">
                <a:lumMod val="95000"/>
                <a:lumOff val="5000"/>
              </a:schemeClr>
            </a:solidFill>
            <a:cs typeface="B Titr" pitchFamily="2" charset="-78"/>
          </a:endParaRPr>
        </a:p>
      </dgm:t>
    </dgm:pt>
    <dgm:pt modelId="{94460FDF-E1C3-4CA7-8457-9A127FA9A361}">
      <dgm:prSet phldrT="[Text]" custT="1"/>
      <dgm:spPr/>
      <dgm:t>
        <a:bodyPr/>
        <a:lstStyle/>
        <a:p>
          <a:r>
            <a:rPr lang="fa-IR" sz="2000" smtClean="0">
              <a:solidFill>
                <a:schemeClr val="tx1">
                  <a:lumMod val="95000"/>
                  <a:lumOff val="5000"/>
                </a:schemeClr>
              </a:solidFill>
              <a:cs typeface="B Titr" pitchFamily="2" charset="-78"/>
            </a:rPr>
            <a:t>شناسایی درآمد</a:t>
          </a:r>
          <a:endParaRPr lang="en-US" sz="2000" dirty="0">
            <a:solidFill>
              <a:schemeClr val="tx1">
                <a:lumMod val="95000"/>
                <a:lumOff val="5000"/>
              </a:schemeClr>
            </a:solidFill>
            <a:cs typeface="B Titr" pitchFamily="2" charset="-78"/>
          </a:endParaRPr>
        </a:p>
      </dgm:t>
    </dgm:pt>
    <dgm:pt modelId="{0239B7A7-6C63-4C32-9845-A3E9FAC93496}" type="parTrans" cxnId="{366A2F91-3CDB-4FDE-97A8-BBF510653792}">
      <dgm:prSet/>
      <dgm:spPr/>
      <dgm:t>
        <a:bodyPr/>
        <a:lstStyle/>
        <a:p>
          <a:endParaRPr lang="en-US" sz="2800" dirty="0">
            <a:solidFill>
              <a:schemeClr val="tx1">
                <a:lumMod val="95000"/>
                <a:lumOff val="5000"/>
              </a:schemeClr>
            </a:solidFill>
            <a:cs typeface="B Titr" pitchFamily="2" charset="-78"/>
          </a:endParaRPr>
        </a:p>
      </dgm:t>
    </dgm:pt>
    <dgm:pt modelId="{7706612A-EB94-4293-BC68-8EFCE5183655}" type="sibTrans" cxnId="{366A2F91-3CDB-4FDE-97A8-BBF510653792}">
      <dgm:prSet/>
      <dgm:spPr/>
      <dgm:t>
        <a:bodyPr/>
        <a:lstStyle/>
        <a:p>
          <a:endParaRPr lang="en-US" sz="2800">
            <a:solidFill>
              <a:schemeClr val="tx1">
                <a:lumMod val="95000"/>
                <a:lumOff val="5000"/>
              </a:schemeClr>
            </a:solidFill>
            <a:cs typeface="B Titr" pitchFamily="2" charset="-78"/>
          </a:endParaRPr>
        </a:p>
      </dgm:t>
    </dgm:pt>
    <dgm:pt modelId="{A1412F0E-5BA2-45F3-8888-973F2186E977}">
      <dgm:prSet phldrT="[Text]" custT="1"/>
      <dgm:spPr/>
      <dgm:t>
        <a:bodyPr/>
        <a:lstStyle/>
        <a:p>
          <a:r>
            <a:rPr lang="fa-IR" sz="2000" smtClean="0">
              <a:solidFill>
                <a:schemeClr val="tx1">
                  <a:lumMod val="95000"/>
                  <a:lumOff val="5000"/>
                </a:schemeClr>
              </a:solidFill>
              <a:cs typeface="B Titr" pitchFamily="2" charset="-78"/>
            </a:rPr>
            <a:t>افشاء</a:t>
          </a:r>
          <a:endParaRPr lang="en-US" sz="2000" dirty="0">
            <a:solidFill>
              <a:schemeClr val="tx1">
                <a:lumMod val="95000"/>
                <a:lumOff val="5000"/>
              </a:schemeClr>
            </a:solidFill>
            <a:cs typeface="B Titr" pitchFamily="2" charset="-78"/>
          </a:endParaRPr>
        </a:p>
      </dgm:t>
    </dgm:pt>
    <dgm:pt modelId="{658EA52F-368F-4743-87A2-FD183B987F32}" type="parTrans" cxnId="{87100F63-F542-4FE8-B2E4-96582B9CE33D}">
      <dgm:prSet custScaleX="2000000" custScaleY="67123"/>
      <dgm:spPr/>
      <dgm:t>
        <a:bodyPr/>
        <a:lstStyle/>
        <a:p>
          <a:endParaRPr lang="en-US" sz="2800">
            <a:solidFill>
              <a:schemeClr val="tx1">
                <a:lumMod val="95000"/>
                <a:lumOff val="5000"/>
              </a:schemeClr>
            </a:solidFill>
            <a:cs typeface="B Titr" pitchFamily="2" charset="-78"/>
          </a:endParaRPr>
        </a:p>
      </dgm:t>
    </dgm:pt>
    <dgm:pt modelId="{D64DF6C7-3217-450F-BC16-50050EBD8078}" type="sibTrans" cxnId="{87100F63-F542-4FE8-B2E4-96582B9CE33D}">
      <dgm:prSet/>
      <dgm:spPr/>
      <dgm:t>
        <a:bodyPr/>
        <a:lstStyle/>
        <a:p>
          <a:endParaRPr lang="en-US" sz="2800">
            <a:solidFill>
              <a:schemeClr val="tx1">
                <a:lumMod val="95000"/>
                <a:lumOff val="5000"/>
              </a:schemeClr>
            </a:solidFill>
            <a:cs typeface="B Titr" pitchFamily="2" charset="-78"/>
          </a:endParaRPr>
        </a:p>
      </dgm:t>
    </dgm:pt>
    <dgm:pt modelId="{7F3D9EFB-F7F6-4C7E-B24D-3F145DE94363}">
      <dgm:prSet phldrT="[Text]" custT="1"/>
      <dgm:spPr/>
      <dgm:t>
        <a:bodyPr/>
        <a:lstStyle/>
        <a:p>
          <a:r>
            <a:rPr lang="fa-IR" sz="2000" smtClean="0">
              <a:solidFill>
                <a:schemeClr val="tx1">
                  <a:lumMod val="95000"/>
                  <a:lumOff val="5000"/>
                </a:schemeClr>
              </a:solidFill>
              <a:cs typeface="B Titr" pitchFamily="2" charset="-78"/>
            </a:rPr>
            <a:t>احتیاط</a:t>
          </a:r>
          <a:endParaRPr lang="en-US" sz="2000" dirty="0">
            <a:solidFill>
              <a:schemeClr val="tx1">
                <a:lumMod val="95000"/>
                <a:lumOff val="5000"/>
              </a:schemeClr>
            </a:solidFill>
            <a:cs typeface="B Titr" pitchFamily="2" charset="-78"/>
          </a:endParaRPr>
        </a:p>
      </dgm:t>
    </dgm:pt>
    <dgm:pt modelId="{75EC3F47-ED77-44FB-B87B-36D32F1E7659}" type="parTrans" cxnId="{C46F6C57-18D9-47EE-946D-51DC447E9AB9}">
      <dgm:prSet custScaleX="2000000" custScaleY="67123"/>
      <dgm:spPr/>
      <dgm:t>
        <a:bodyPr/>
        <a:lstStyle/>
        <a:p>
          <a:endParaRPr lang="en-US" sz="2800">
            <a:solidFill>
              <a:schemeClr val="tx1">
                <a:lumMod val="95000"/>
                <a:lumOff val="5000"/>
              </a:schemeClr>
            </a:solidFill>
            <a:cs typeface="B Titr" pitchFamily="2" charset="-78"/>
          </a:endParaRPr>
        </a:p>
      </dgm:t>
    </dgm:pt>
    <dgm:pt modelId="{34237DEB-1EF7-4A7B-A945-29E853FD404D}" type="sibTrans" cxnId="{C46F6C57-18D9-47EE-946D-51DC447E9AB9}">
      <dgm:prSet/>
      <dgm:spPr/>
      <dgm:t>
        <a:bodyPr/>
        <a:lstStyle/>
        <a:p>
          <a:endParaRPr lang="en-US" sz="2800">
            <a:solidFill>
              <a:schemeClr val="tx1">
                <a:lumMod val="95000"/>
                <a:lumOff val="5000"/>
              </a:schemeClr>
            </a:solidFill>
            <a:cs typeface="B Titr" pitchFamily="2" charset="-78"/>
          </a:endParaRPr>
        </a:p>
      </dgm:t>
    </dgm:pt>
    <dgm:pt modelId="{E5661BA4-6878-432D-BAA3-66A318D80771}">
      <dgm:prSet phldrT="[Text]" custT="1"/>
      <dgm:spPr/>
      <dgm:t>
        <a:bodyPr/>
        <a:lstStyle/>
        <a:p>
          <a:r>
            <a:rPr lang="fa-IR" sz="2000" smtClean="0">
              <a:solidFill>
                <a:schemeClr val="tx1">
                  <a:lumMod val="95000"/>
                  <a:lumOff val="5000"/>
                </a:schemeClr>
              </a:solidFill>
              <a:cs typeface="B Titr" pitchFamily="2" charset="-78"/>
            </a:rPr>
            <a:t>شناسایی هزینه</a:t>
          </a:r>
          <a:endParaRPr lang="en-US" sz="2000" dirty="0">
            <a:solidFill>
              <a:schemeClr val="tx1">
                <a:lumMod val="95000"/>
                <a:lumOff val="5000"/>
              </a:schemeClr>
            </a:solidFill>
            <a:cs typeface="B Titr" pitchFamily="2" charset="-78"/>
          </a:endParaRPr>
        </a:p>
      </dgm:t>
    </dgm:pt>
    <dgm:pt modelId="{0E43B915-1D3C-48AE-90F5-0DA617579249}" type="parTrans" cxnId="{6F9982F2-B5C3-4622-AE55-63E05C73A152}">
      <dgm:prSet custScaleX="2000000" custScaleY="67123"/>
      <dgm:spPr/>
      <dgm:t>
        <a:bodyPr/>
        <a:lstStyle/>
        <a:p>
          <a:endParaRPr lang="en-US" sz="2800">
            <a:solidFill>
              <a:schemeClr val="tx1">
                <a:lumMod val="95000"/>
                <a:lumOff val="5000"/>
              </a:schemeClr>
            </a:solidFill>
            <a:cs typeface="B Titr" pitchFamily="2" charset="-78"/>
          </a:endParaRPr>
        </a:p>
      </dgm:t>
    </dgm:pt>
    <dgm:pt modelId="{BF52772F-27EC-4C39-B58B-B638FFC80210}" type="sibTrans" cxnId="{6F9982F2-B5C3-4622-AE55-63E05C73A152}">
      <dgm:prSet/>
      <dgm:spPr/>
      <dgm:t>
        <a:bodyPr/>
        <a:lstStyle/>
        <a:p>
          <a:endParaRPr lang="en-US" sz="2800">
            <a:solidFill>
              <a:schemeClr val="tx1">
                <a:lumMod val="95000"/>
                <a:lumOff val="5000"/>
              </a:schemeClr>
            </a:solidFill>
            <a:cs typeface="B Titr" pitchFamily="2" charset="-78"/>
          </a:endParaRPr>
        </a:p>
      </dgm:t>
    </dgm:pt>
    <dgm:pt modelId="{AD99A0D3-DA03-40E5-A65F-2EFFC54E1655}" type="pres">
      <dgm:prSet presAssocID="{BC8C0980-3940-4B63-86F0-DE902367CE11}" presName="hierChild1" presStyleCnt="0">
        <dgm:presLayoutVars>
          <dgm:chPref val="1"/>
          <dgm:dir/>
          <dgm:animOne val="branch"/>
          <dgm:animLvl val="lvl"/>
          <dgm:resizeHandles/>
        </dgm:presLayoutVars>
      </dgm:prSet>
      <dgm:spPr/>
      <dgm:t>
        <a:bodyPr/>
        <a:lstStyle/>
        <a:p>
          <a:endParaRPr lang="en-US"/>
        </a:p>
      </dgm:t>
    </dgm:pt>
    <dgm:pt modelId="{CB6EA704-E3AA-404A-AFAF-547EA2CE27FD}" type="pres">
      <dgm:prSet presAssocID="{C3CC6017-D0C8-4EED-BB7E-C41AB84D5A32}" presName="hierRoot1" presStyleCnt="0"/>
      <dgm:spPr/>
      <dgm:t>
        <a:bodyPr/>
        <a:lstStyle/>
        <a:p>
          <a:endParaRPr lang="en-US"/>
        </a:p>
      </dgm:t>
    </dgm:pt>
    <dgm:pt modelId="{AD545630-F76D-4FFA-992E-97BE526A4F66}" type="pres">
      <dgm:prSet presAssocID="{C3CC6017-D0C8-4EED-BB7E-C41AB84D5A32}" presName="composite" presStyleCnt="0"/>
      <dgm:spPr/>
      <dgm:t>
        <a:bodyPr/>
        <a:lstStyle/>
        <a:p>
          <a:endParaRPr lang="en-US"/>
        </a:p>
      </dgm:t>
    </dgm:pt>
    <dgm:pt modelId="{C9865273-03EB-4B17-A6B4-32ADD3EDFC1E}" type="pres">
      <dgm:prSet presAssocID="{C3CC6017-D0C8-4EED-BB7E-C41AB84D5A32}" presName="background" presStyleLbl="node0" presStyleIdx="0" presStyleCnt="4"/>
      <dgm:spPr/>
      <dgm:t>
        <a:bodyPr/>
        <a:lstStyle/>
        <a:p>
          <a:endParaRPr lang="en-US"/>
        </a:p>
      </dgm:t>
    </dgm:pt>
    <dgm:pt modelId="{13E15CA9-779C-4BE5-832A-2A0535101C65}" type="pres">
      <dgm:prSet presAssocID="{C3CC6017-D0C8-4EED-BB7E-C41AB84D5A32}" presName="text" presStyleLbl="fgAcc0" presStyleIdx="0" presStyleCnt="4" custLinFactX="21800" custLinFactY="-61984" custLinFactNeighborX="100000" custLinFactNeighborY="-100000">
        <dgm:presLayoutVars>
          <dgm:chPref val="3"/>
        </dgm:presLayoutVars>
      </dgm:prSet>
      <dgm:spPr/>
      <dgm:t>
        <a:bodyPr/>
        <a:lstStyle/>
        <a:p>
          <a:endParaRPr lang="en-US"/>
        </a:p>
      </dgm:t>
    </dgm:pt>
    <dgm:pt modelId="{6EBC7FA5-B4DB-467C-8A42-162419DCA5C4}" type="pres">
      <dgm:prSet presAssocID="{C3CC6017-D0C8-4EED-BB7E-C41AB84D5A32}" presName="hierChild2" presStyleCnt="0"/>
      <dgm:spPr/>
      <dgm:t>
        <a:bodyPr/>
        <a:lstStyle/>
        <a:p>
          <a:endParaRPr lang="en-US"/>
        </a:p>
      </dgm:t>
    </dgm:pt>
    <dgm:pt modelId="{60BA6F43-7C43-495C-A8D1-A88F6D4EB03C}" type="pres">
      <dgm:prSet presAssocID="{5F94A0EB-345E-4D00-9129-F5C979A3F65F}" presName="Name10" presStyleLbl="parChTrans1D2" presStyleIdx="0" presStyleCnt="2"/>
      <dgm:spPr/>
      <dgm:t>
        <a:bodyPr/>
        <a:lstStyle/>
        <a:p>
          <a:endParaRPr lang="en-US"/>
        </a:p>
      </dgm:t>
    </dgm:pt>
    <dgm:pt modelId="{DB86C8F6-238F-4989-BF4A-C04EB4A79558}" type="pres">
      <dgm:prSet presAssocID="{61E25488-C1CB-4072-A62C-3F99F73DC206}" presName="hierRoot2" presStyleCnt="0"/>
      <dgm:spPr/>
      <dgm:t>
        <a:bodyPr/>
        <a:lstStyle/>
        <a:p>
          <a:endParaRPr lang="en-US"/>
        </a:p>
      </dgm:t>
    </dgm:pt>
    <dgm:pt modelId="{3A52C630-DBB1-442F-AAC8-2D1062B08232}" type="pres">
      <dgm:prSet presAssocID="{61E25488-C1CB-4072-A62C-3F99F73DC206}" presName="composite2" presStyleCnt="0"/>
      <dgm:spPr/>
      <dgm:t>
        <a:bodyPr/>
        <a:lstStyle/>
        <a:p>
          <a:endParaRPr lang="en-US"/>
        </a:p>
      </dgm:t>
    </dgm:pt>
    <dgm:pt modelId="{DC46D59C-5AF3-4C8E-A8EB-4332FB584EF8}" type="pres">
      <dgm:prSet presAssocID="{61E25488-C1CB-4072-A62C-3F99F73DC206}" presName="background2" presStyleLbl="node2" presStyleIdx="0" presStyleCnt="2"/>
      <dgm:spPr/>
      <dgm:t>
        <a:bodyPr/>
        <a:lstStyle/>
        <a:p>
          <a:endParaRPr lang="en-US"/>
        </a:p>
      </dgm:t>
    </dgm:pt>
    <dgm:pt modelId="{EC2C43D9-E069-482C-A6CA-25B3682FFB6C}" type="pres">
      <dgm:prSet presAssocID="{61E25488-C1CB-4072-A62C-3F99F73DC206}" presName="text2" presStyleLbl="fgAcc2" presStyleIdx="0" presStyleCnt="2" custLinFactY="-91294" custLinFactNeighborX="16209" custLinFactNeighborY="-100000">
        <dgm:presLayoutVars>
          <dgm:chPref val="3"/>
        </dgm:presLayoutVars>
      </dgm:prSet>
      <dgm:spPr/>
      <dgm:t>
        <a:bodyPr/>
        <a:lstStyle/>
        <a:p>
          <a:endParaRPr lang="en-US"/>
        </a:p>
      </dgm:t>
    </dgm:pt>
    <dgm:pt modelId="{C65FD8E9-8A89-4B1B-9454-C9FAF5364D34}" type="pres">
      <dgm:prSet presAssocID="{61E25488-C1CB-4072-A62C-3F99F73DC206}" presName="hierChild3" presStyleCnt="0"/>
      <dgm:spPr/>
      <dgm:t>
        <a:bodyPr/>
        <a:lstStyle/>
        <a:p>
          <a:endParaRPr lang="en-US"/>
        </a:p>
      </dgm:t>
    </dgm:pt>
    <dgm:pt modelId="{CD8FC1B0-D983-4407-B27B-75DD020F0E10}" type="pres">
      <dgm:prSet presAssocID="{F7CFEB8A-E426-4982-B6CC-1C7F31D45162}" presName="Name17" presStyleLbl="parChTrans1D3" presStyleIdx="0" presStyleCnt="3"/>
      <dgm:spPr/>
      <dgm:t>
        <a:bodyPr/>
        <a:lstStyle/>
        <a:p>
          <a:endParaRPr lang="en-US"/>
        </a:p>
      </dgm:t>
    </dgm:pt>
    <dgm:pt modelId="{B13DA672-C661-49A7-A92C-1E50E6569B24}" type="pres">
      <dgm:prSet presAssocID="{B7CC1FDC-A2F6-4D5F-A04D-D2E37AEFC0EC}" presName="hierRoot3" presStyleCnt="0"/>
      <dgm:spPr/>
      <dgm:t>
        <a:bodyPr/>
        <a:lstStyle/>
        <a:p>
          <a:endParaRPr lang="en-US"/>
        </a:p>
      </dgm:t>
    </dgm:pt>
    <dgm:pt modelId="{08E76FDB-5EA6-4CE5-BD49-C997D78B510D}" type="pres">
      <dgm:prSet presAssocID="{B7CC1FDC-A2F6-4D5F-A04D-D2E37AEFC0EC}" presName="composite3" presStyleCnt="0"/>
      <dgm:spPr/>
      <dgm:t>
        <a:bodyPr/>
        <a:lstStyle/>
        <a:p>
          <a:endParaRPr lang="en-US"/>
        </a:p>
      </dgm:t>
    </dgm:pt>
    <dgm:pt modelId="{A93AC664-7662-4139-930C-627DB30EFE93}" type="pres">
      <dgm:prSet presAssocID="{B7CC1FDC-A2F6-4D5F-A04D-D2E37AEFC0EC}" presName="background3" presStyleLbl="node3" presStyleIdx="0" presStyleCnt="3"/>
      <dgm:spPr/>
      <dgm:t>
        <a:bodyPr/>
        <a:lstStyle/>
        <a:p>
          <a:endParaRPr lang="en-US"/>
        </a:p>
      </dgm:t>
    </dgm:pt>
    <dgm:pt modelId="{5770E738-C1E6-424E-B93D-F5FB5DE167B7}" type="pres">
      <dgm:prSet presAssocID="{B7CC1FDC-A2F6-4D5F-A04D-D2E37AEFC0EC}" presName="text3" presStyleLbl="fgAcc3" presStyleIdx="0" presStyleCnt="3" custLinFactY="-41852" custLinFactNeighborX="-333" custLinFactNeighborY="-100000">
        <dgm:presLayoutVars>
          <dgm:chPref val="3"/>
        </dgm:presLayoutVars>
      </dgm:prSet>
      <dgm:spPr/>
      <dgm:t>
        <a:bodyPr/>
        <a:lstStyle/>
        <a:p>
          <a:endParaRPr lang="en-US"/>
        </a:p>
      </dgm:t>
    </dgm:pt>
    <dgm:pt modelId="{8D729AF0-3A3B-4541-BBDD-6CF009444859}" type="pres">
      <dgm:prSet presAssocID="{B7CC1FDC-A2F6-4D5F-A04D-D2E37AEFC0EC}" presName="hierChild4" presStyleCnt="0"/>
      <dgm:spPr/>
      <dgm:t>
        <a:bodyPr/>
        <a:lstStyle/>
        <a:p>
          <a:endParaRPr lang="en-US"/>
        </a:p>
      </dgm:t>
    </dgm:pt>
    <dgm:pt modelId="{D1D6E6B1-8644-475B-BA91-7A22D55261B2}" type="pres">
      <dgm:prSet presAssocID="{69615C53-F759-4D55-BE78-F20126F775CA}" presName="Name17" presStyleLbl="parChTrans1D3" presStyleIdx="1" presStyleCnt="3"/>
      <dgm:spPr/>
      <dgm:t>
        <a:bodyPr/>
        <a:lstStyle/>
        <a:p>
          <a:endParaRPr lang="en-US"/>
        </a:p>
      </dgm:t>
    </dgm:pt>
    <dgm:pt modelId="{FBD16B85-8D63-41A5-BA0A-6AA84F47CBC5}" type="pres">
      <dgm:prSet presAssocID="{48E0F75E-0F2C-4BB5-877D-2AEF02B3D188}" presName="hierRoot3" presStyleCnt="0"/>
      <dgm:spPr/>
      <dgm:t>
        <a:bodyPr/>
        <a:lstStyle/>
        <a:p>
          <a:endParaRPr lang="en-US"/>
        </a:p>
      </dgm:t>
    </dgm:pt>
    <dgm:pt modelId="{640F03A3-B681-4E04-B7FD-8AA2EE616619}" type="pres">
      <dgm:prSet presAssocID="{48E0F75E-0F2C-4BB5-877D-2AEF02B3D188}" presName="composite3" presStyleCnt="0"/>
      <dgm:spPr/>
      <dgm:t>
        <a:bodyPr/>
        <a:lstStyle/>
        <a:p>
          <a:endParaRPr lang="en-US"/>
        </a:p>
      </dgm:t>
    </dgm:pt>
    <dgm:pt modelId="{960F949B-A5BE-4262-A058-DE23E09159F0}" type="pres">
      <dgm:prSet presAssocID="{48E0F75E-0F2C-4BB5-877D-2AEF02B3D188}" presName="background3" presStyleLbl="node3" presStyleIdx="1" presStyleCnt="3"/>
      <dgm:spPr/>
      <dgm:t>
        <a:bodyPr/>
        <a:lstStyle/>
        <a:p>
          <a:endParaRPr lang="en-US"/>
        </a:p>
      </dgm:t>
    </dgm:pt>
    <dgm:pt modelId="{18CD190B-A8F2-4C4C-9629-F7E3784F14D0}" type="pres">
      <dgm:prSet presAssocID="{48E0F75E-0F2C-4BB5-877D-2AEF02B3D188}" presName="text3" presStyleLbl="fgAcc3" presStyleIdx="1" presStyleCnt="3" custLinFactY="-42942" custLinFactNeighborX="-519" custLinFactNeighborY="-100000">
        <dgm:presLayoutVars>
          <dgm:chPref val="3"/>
        </dgm:presLayoutVars>
      </dgm:prSet>
      <dgm:spPr/>
      <dgm:t>
        <a:bodyPr/>
        <a:lstStyle/>
        <a:p>
          <a:endParaRPr lang="en-US"/>
        </a:p>
      </dgm:t>
    </dgm:pt>
    <dgm:pt modelId="{A717A980-AE3B-4028-B842-FA3B7FF7499E}" type="pres">
      <dgm:prSet presAssocID="{48E0F75E-0F2C-4BB5-877D-2AEF02B3D188}" presName="hierChild4" presStyleCnt="0"/>
      <dgm:spPr/>
      <dgm:t>
        <a:bodyPr/>
        <a:lstStyle/>
        <a:p>
          <a:endParaRPr lang="en-US"/>
        </a:p>
      </dgm:t>
    </dgm:pt>
    <dgm:pt modelId="{EAB22947-7372-4A34-BEFD-26F81CAF9E62}" type="pres">
      <dgm:prSet presAssocID="{42C1DCFB-F244-41F3-AD1D-F17F28E16F2B}" presName="Name10" presStyleLbl="parChTrans1D2" presStyleIdx="1" presStyleCnt="2"/>
      <dgm:spPr/>
      <dgm:t>
        <a:bodyPr/>
        <a:lstStyle/>
        <a:p>
          <a:endParaRPr lang="en-US"/>
        </a:p>
      </dgm:t>
    </dgm:pt>
    <dgm:pt modelId="{1D4F858C-12C1-46D1-9AC7-7B37C5846AF6}" type="pres">
      <dgm:prSet presAssocID="{522BC2FD-D79C-4DCA-83F2-4D3412A7AFB8}" presName="hierRoot2" presStyleCnt="0"/>
      <dgm:spPr/>
      <dgm:t>
        <a:bodyPr/>
        <a:lstStyle/>
        <a:p>
          <a:endParaRPr lang="en-US"/>
        </a:p>
      </dgm:t>
    </dgm:pt>
    <dgm:pt modelId="{9544B550-3238-489C-8F07-D0D2421C4696}" type="pres">
      <dgm:prSet presAssocID="{522BC2FD-D79C-4DCA-83F2-4D3412A7AFB8}" presName="composite2" presStyleCnt="0"/>
      <dgm:spPr/>
      <dgm:t>
        <a:bodyPr/>
        <a:lstStyle/>
        <a:p>
          <a:endParaRPr lang="en-US"/>
        </a:p>
      </dgm:t>
    </dgm:pt>
    <dgm:pt modelId="{FE5AF189-2C54-49C2-995D-D96CB06EC88F}" type="pres">
      <dgm:prSet presAssocID="{522BC2FD-D79C-4DCA-83F2-4D3412A7AFB8}" presName="background2" presStyleLbl="node2" presStyleIdx="1" presStyleCnt="2"/>
      <dgm:spPr/>
      <dgm:t>
        <a:bodyPr/>
        <a:lstStyle/>
        <a:p>
          <a:endParaRPr lang="en-US"/>
        </a:p>
      </dgm:t>
    </dgm:pt>
    <dgm:pt modelId="{B14C3F32-6E90-434A-B52F-9E8B8A92C82F}" type="pres">
      <dgm:prSet presAssocID="{522BC2FD-D79C-4DCA-83F2-4D3412A7AFB8}" presName="text2" presStyleLbl="fgAcc2" presStyleIdx="1" presStyleCnt="2" custLinFactX="100000" custLinFactY="-74512" custLinFactNeighborX="104363" custLinFactNeighborY="-100000">
        <dgm:presLayoutVars>
          <dgm:chPref val="3"/>
        </dgm:presLayoutVars>
      </dgm:prSet>
      <dgm:spPr/>
      <dgm:t>
        <a:bodyPr/>
        <a:lstStyle/>
        <a:p>
          <a:endParaRPr lang="en-US"/>
        </a:p>
      </dgm:t>
    </dgm:pt>
    <dgm:pt modelId="{9F2F4238-9CB6-4458-AC84-A075C9976931}" type="pres">
      <dgm:prSet presAssocID="{522BC2FD-D79C-4DCA-83F2-4D3412A7AFB8}" presName="hierChild3" presStyleCnt="0"/>
      <dgm:spPr/>
      <dgm:t>
        <a:bodyPr/>
        <a:lstStyle/>
        <a:p>
          <a:endParaRPr lang="en-US"/>
        </a:p>
      </dgm:t>
    </dgm:pt>
    <dgm:pt modelId="{CDB50AB4-F0C8-430E-9EBC-0670BD55AFAC}" type="pres">
      <dgm:prSet presAssocID="{0239B7A7-6C63-4C32-9845-A3E9FAC93496}" presName="Name17" presStyleLbl="parChTrans1D3" presStyleIdx="2" presStyleCnt="3"/>
      <dgm:spPr/>
      <dgm:t>
        <a:bodyPr/>
        <a:lstStyle/>
        <a:p>
          <a:endParaRPr lang="en-US"/>
        </a:p>
      </dgm:t>
    </dgm:pt>
    <dgm:pt modelId="{0ED81EC6-457F-4DA3-8DF0-770276C5EA56}" type="pres">
      <dgm:prSet presAssocID="{94460FDF-E1C3-4CA7-8457-9A127FA9A361}" presName="hierRoot3" presStyleCnt="0"/>
      <dgm:spPr/>
      <dgm:t>
        <a:bodyPr/>
        <a:lstStyle/>
        <a:p>
          <a:endParaRPr lang="en-US"/>
        </a:p>
      </dgm:t>
    </dgm:pt>
    <dgm:pt modelId="{907516C8-F0E4-4A49-8989-EC8E8FB7DD49}" type="pres">
      <dgm:prSet presAssocID="{94460FDF-E1C3-4CA7-8457-9A127FA9A361}" presName="composite3" presStyleCnt="0"/>
      <dgm:spPr/>
      <dgm:t>
        <a:bodyPr/>
        <a:lstStyle/>
        <a:p>
          <a:endParaRPr lang="en-US"/>
        </a:p>
      </dgm:t>
    </dgm:pt>
    <dgm:pt modelId="{0DC65062-BC42-40FC-8BED-136ED52D90A2}" type="pres">
      <dgm:prSet presAssocID="{94460FDF-E1C3-4CA7-8457-9A127FA9A361}" presName="background3" presStyleLbl="node3" presStyleIdx="2" presStyleCnt="3"/>
      <dgm:spPr/>
      <dgm:t>
        <a:bodyPr/>
        <a:lstStyle/>
        <a:p>
          <a:endParaRPr lang="en-US"/>
        </a:p>
      </dgm:t>
    </dgm:pt>
    <dgm:pt modelId="{6028076F-545A-4BA4-B36A-DB8ADB638EB0}" type="pres">
      <dgm:prSet presAssocID="{94460FDF-E1C3-4CA7-8457-9A127FA9A361}" presName="text3" presStyleLbl="fgAcc3" presStyleIdx="2" presStyleCnt="3" custLinFactX="100000" custLinFactNeighborX="168092" custLinFactNeighborY="75599">
        <dgm:presLayoutVars>
          <dgm:chPref val="3"/>
        </dgm:presLayoutVars>
      </dgm:prSet>
      <dgm:spPr/>
      <dgm:t>
        <a:bodyPr/>
        <a:lstStyle/>
        <a:p>
          <a:endParaRPr lang="en-US"/>
        </a:p>
      </dgm:t>
    </dgm:pt>
    <dgm:pt modelId="{817B578B-E3A1-4C68-82D1-B0B416805825}" type="pres">
      <dgm:prSet presAssocID="{94460FDF-E1C3-4CA7-8457-9A127FA9A361}" presName="hierChild4" presStyleCnt="0"/>
      <dgm:spPr/>
      <dgm:t>
        <a:bodyPr/>
        <a:lstStyle/>
        <a:p>
          <a:endParaRPr lang="en-US"/>
        </a:p>
      </dgm:t>
    </dgm:pt>
    <dgm:pt modelId="{C0E63F2E-0AEF-4A5A-8324-057994FEF9A8}" type="pres">
      <dgm:prSet presAssocID="{A1412F0E-5BA2-45F3-8888-973F2186E977}" presName="hierRoot1" presStyleCnt="0"/>
      <dgm:spPr/>
      <dgm:t>
        <a:bodyPr/>
        <a:lstStyle/>
        <a:p>
          <a:endParaRPr lang="en-US"/>
        </a:p>
      </dgm:t>
    </dgm:pt>
    <dgm:pt modelId="{36F37636-16B0-48BD-A958-FADE6F670EDE}" type="pres">
      <dgm:prSet presAssocID="{A1412F0E-5BA2-45F3-8888-973F2186E977}" presName="composite" presStyleCnt="0"/>
      <dgm:spPr/>
      <dgm:t>
        <a:bodyPr/>
        <a:lstStyle/>
        <a:p>
          <a:endParaRPr lang="en-US"/>
        </a:p>
      </dgm:t>
    </dgm:pt>
    <dgm:pt modelId="{F576D85E-CB0B-426F-B41F-1C52D362596A}" type="pres">
      <dgm:prSet presAssocID="{A1412F0E-5BA2-45F3-8888-973F2186E977}" presName="background" presStyleLbl="node0" presStyleIdx="1" presStyleCnt="4"/>
      <dgm:spPr/>
      <dgm:t>
        <a:bodyPr/>
        <a:lstStyle/>
        <a:p>
          <a:endParaRPr lang="en-US"/>
        </a:p>
      </dgm:t>
    </dgm:pt>
    <dgm:pt modelId="{4A7B260B-B14F-4F11-99F9-6713CC408ED1}" type="pres">
      <dgm:prSet presAssocID="{A1412F0E-5BA2-45F3-8888-973F2186E977}" presName="text" presStyleLbl="fgAcc0" presStyleIdx="1" presStyleCnt="4" custLinFactY="48659" custLinFactNeighborX="-34942" custLinFactNeighborY="100000">
        <dgm:presLayoutVars>
          <dgm:chPref val="3"/>
        </dgm:presLayoutVars>
      </dgm:prSet>
      <dgm:spPr/>
      <dgm:t>
        <a:bodyPr/>
        <a:lstStyle/>
        <a:p>
          <a:endParaRPr lang="en-US"/>
        </a:p>
      </dgm:t>
    </dgm:pt>
    <dgm:pt modelId="{75C5BF85-C699-4BBC-8847-EB68516F54C1}" type="pres">
      <dgm:prSet presAssocID="{A1412F0E-5BA2-45F3-8888-973F2186E977}" presName="hierChild2" presStyleCnt="0"/>
      <dgm:spPr/>
      <dgm:t>
        <a:bodyPr/>
        <a:lstStyle/>
        <a:p>
          <a:endParaRPr lang="en-US"/>
        </a:p>
      </dgm:t>
    </dgm:pt>
    <dgm:pt modelId="{BA42EB6A-AA5A-484E-8BF6-6EC8CCEB70D8}" type="pres">
      <dgm:prSet presAssocID="{7F3D9EFB-F7F6-4C7E-B24D-3F145DE94363}" presName="hierRoot1" presStyleCnt="0"/>
      <dgm:spPr/>
      <dgm:t>
        <a:bodyPr/>
        <a:lstStyle/>
        <a:p>
          <a:endParaRPr lang="en-US"/>
        </a:p>
      </dgm:t>
    </dgm:pt>
    <dgm:pt modelId="{E106B86C-0988-43BC-899C-71C7CCBDA518}" type="pres">
      <dgm:prSet presAssocID="{7F3D9EFB-F7F6-4C7E-B24D-3F145DE94363}" presName="composite" presStyleCnt="0"/>
      <dgm:spPr/>
      <dgm:t>
        <a:bodyPr/>
        <a:lstStyle/>
        <a:p>
          <a:endParaRPr lang="en-US"/>
        </a:p>
      </dgm:t>
    </dgm:pt>
    <dgm:pt modelId="{0A415A8F-C593-4972-8E99-00D3D28ABCF2}" type="pres">
      <dgm:prSet presAssocID="{7F3D9EFB-F7F6-4C7E-B24D-3F145DE94363}" presName="background" presStyleLbl="node0" presStyleIdx="2" presStyleCnt="4"/>
      <dgm:spPr/>
      <dgm:t>
        <a:bodyPr/>
        <a:lstStyle/>
        <a:p>
          <a:endParaRPr lang="en-US"/>
        </a:p>
      </dgm:t>
    </dgm:pt>
    <dgm:pt modelId="{6A19C0A3-F561-49E4-86B4-5CCD2C9017F9}" type="pres">
      <dgm:prSet presAssocID="{7F3D9EFB-F7F6-4C7E-B24D-3F145DE94363}" presName="text" presStyleLbl="fgAcc0" presStyleIdx="2" presStyleCnt="4" custLinFactY="48659" custLinFactNeighborX="-38810" custLinFactNeighborY="100000">
        <dgm:presLayoutVars>
          <dgm:chPref val="3"/>
        </dgm:presLayoutVars>
      </dgm:prSet>
      <dgm:spPr/>
      <dgm:t>
        <a:bodyPr/>
        <a:lstStyle/>
        <a:p>
          <a:endParaRPr lang="en-US"/>
        </a:p>
      </dgm:t>
    </dgm:pt>
    <dgm:pt modelId="{9856DF84-1C82-444D-A121-D1BFB029807E}" type="pres">
      <dgm:prSet presAssocID="{7F3D9EFB-F7F6-4C7E-B24D-3F145DE94363}" presName="hierChild2" presStyleCnt="0"/>
      <dgm:spPr/>
      <dgm:t>
        <a:bodyPr/>
        <a:lstStyle/>
        <a:p>
          <a:endParaRPr lang="en-US"/>
        </a:p>
      </dgm:t>
    </dgm:pt>
    <dgm:pt modelId="{8BE93624-95AE-44C2-B889-A0F4170B6BC7}" type="pres">
      <dgm:prSet presAssocID="{E5661BA4-6878-432D-BAA3-66A318D80771}" presName="hierRoot1" presStyleCnt="0"/>
      <dgm:spPr/>
      <dgm:t>
        <a:bodyPr/>
        <a:lstStyle/>
        <a:p>
          <a:endParaRPr lang="en-US"/>
        </a:p>
      </dgm:t>
    </dgm:pt>
    <dgm:pt modelId="{6787AAA7-F2CF-4F6A-BFD0-E8E196A79DD5}" type="pres">
      <dgm:prSet presAssocID="{E5661BA4-6878-432D-BAA3-66A318D80771}" presName="composite" presStyleCnt="0"/>
      <dgm:spPr/>
      <dgm:t>
        <a:bodyPr/>
        <a:lstStyle/>
        <a:p>
          <a:endParaRPr lang="en-US"/>
        </a:p>
      </dgm:t>
    </dgm:pt>
    <dgm:pt modelId="{CE1F223C-A9B5-4CF1-94BF-2B75124EBF69}" type="pres">
      <dgm:prSet presAssocID="{E5661BA4-6878-432D-BAA3-66A318D80771}" presName="background" presStyleLbl="node0" presStyleIdx="3" presStyleCnt="4"/>
      <dgm:spPr/>
      <dgm:t>
        <a:bodyPr/>
        <a:lstStyle/>
        <a:p>
          <a:endParaRPr lang="en-US"/>
        </a:p>
      </dgm:t>
    </dgm:pt>
    <dgm:pt modelId="{CBF8E4DF-76BA-4255-9BAE-1DD387D10A01}" type="pres">
      <dgm:prSet presAssocID="{E5661BA4-6878-432D-BAA3-66A318D80771}" presName="text" presStyleLbl="fgAcc0" presStyleIdx="3" presStyleCnt="4" custLinFactX="-51169" custLinFactY="158343" custLinFactNeighborX="-100000" custLinFactNeighborY="200000">
        <dgm:presLayoutVars>
          <dgm:chPref val="3"/>
        </dgm:presLayoutVars>
      </dgm:prSet>
      <dgm:spPr/>
      <dgm:t>
        <a:bodyPr/>
        <a:lstStyle/>
        <a:p>
          <a:endParaRPr lang="en-US"/>
        </a:p>
      </dgm:t>
    </dgm:pt>
    <dgm:pt modelId="{3CBBEA1D-8C7D-40CF-A5B3-4278DB5B6BC2}" type="pres">
      <dgm:prSet presAssocID="{E5661BA4-6878-432D-BAA3-66A318D80771}" presName="hierChild2" presStyleCnt="0"/>
      <dgm:spPr/>
      <dgm:t>
        <a:bodyPr/>
        <a:lstStyle/>
        <a:p>
          <a:endParaRPr lang="en-US"/>
        </a:p>
      </dgm:t>
    </dgm:pt>
  </dgm:ptLst>
  <dgm:cxnLst>
    <dgm:cxn modelId="{C6EE202D-AEB5-4F4D-956D-52B59CF82B66}" type="presOf" srcId="{E5661BA4-6878-432D-BAA3-66A318D80771}" destId="{CBF8E4DF-76BA-4255-9BAE-1DD387D10A01}" srcOrd="0" destOrd="0" presId="urn:microsoft.com/office/officeart/2005/8/layout/hierarchy1"/>
    <dgm:cxn modelId="{8CA4FC62-FA36-482E-B761-513FD05052AB}" srcId="{61E25488-C1CB-4072-A62C-3F99F73DC206}" destId="{B7CC1FDC-A2F6-4D5F-A04D-D2E37AEFC0EC}" srcOrd="0" destOrd="0" parTransId="{F7CFEB8A-E426-4982-B6CC-1C7F31D45162}" sibTransId="{1E396E85-96BD-43C2-94A1-0C3A2E9917AF}"/>
    <dgm:cxn modelId="{87100F63-F542-4FE8-B2E4-96582B9CE33D}" srcId="{BC8C0980-3940-4B63-86F0-DE902367CE11}" destId="{A1412F0E-5BA2-45F3-8888-973F2186E977}" srcOrd="1" destOrd="0" parTransId="{658EA52F-368F-4743-87A2-FD183B987F32}" sibTransId="{D64DF6C7-3217-450F-BC16-50050EBD8078}"/>
    <dgm:cxn modelId="{F5430D4B-D1A7-4F99-BBE3-863867756D9F}" type="presOf" srcId="{48E0F75E-0F2C-4BB5-877D-2AEF02B3D188}" destId="{18CD190B-A8F2-4C4C-9629-F7E3784F14D0}" srcOrd="0" destOrd="0" presId="urn:microsoft.com/office/officeart/2005/8/layout/hierarchy1"/>
    <dgm:cxn modelId="{4DBF37E1-6E6A-4AFE-9726-80F451A90E85}" type="presOf" srcId="{69615C53-F759-4D55-BE78-F20126F775CA}" destId="{D1D6E6B1-8644-475B-BA91-7A22D55261B2}" srcOrd="0" destOrd="0" presId="urn:microsoft.com/office/officeart/2005/8/layout/hierarchy1"/>
    <dgm:cxn modelId="{AB89B65A-848F-4C9D-95BB-47AD373CE559}" srcId="{BC8C0980-3940-4B63-86F0-DE902367CE11}" destId="{C3CC6017-D0C8-4EED-BB7E-C41AB84D5A32}" srcOrd="0" destOrd="0" parTransId="{7655DE0D-8183-4B81-AA63-DBA104767A64}" sibTransId="{45D71767-BC05-456C-B99F-00E3ACD4E8AE}"/>
    <dgm:cxn modelId="{AF69A2B0-4434-4FF7-A4E6-83EF2A856FD1}" srcId="{C3CC6017-D0C8-4EED-BB7E-C41AB84D5A32}" destId="{61E25488-C1CB-4072-A62C-3F99F73DC206}" srcOrd="0" destOrd="0" parTransId="{5F94A0EB-345E-4D00-9129-F5C979A3F65F}" sibTransId="{80213EE5-EF7F-49CF-AC09-848C05CEAF52}"/>
    <dgm:cxn modelId="{6F9982F2-B5C3-4622-AE55-63E05C73A152}" srcId="{BC8C0980-3940-4B63-86F0-DE902367CE11}" destId="{E5661BA4-6878-432D-BAA3-66A318D80771}" srcOrd="3" destOrd="0" parTransId="{0E43B915-1D3C-48AE-90F5-0DA617579249}" sibTransId="{BF52772F-27EC-4C39-B58B-B638FFC80210}"/>
    <dgm:cxn modelId="{61386B17-1026-4330-88C9-AEBDF81A6E0B}" srcId="{C3CC6017-D0C8-4EED-BB7E-C41AB84D5A32}" destId="{522BC2FD-D79C-4DCA-83F2-4D3412A7AFB8}" srcOrd="1" destOrd="0" parTransId="{42C1DCFB-F244-41F3-AD1D-F17F28E16F2B}" sibTransId="{E8010F13-9EAC-4E9E-87B3-2DCBDEED2B70}"/>
    <dgm:cxn modelId="{05F334BD-097E-4838-83AD-A207D67C78A7}" type="presOf" srcId="{C3CC6017-D0C8-4EED-BB7E-C41AB84D5A32}" destId="{13E15CA9-779C-4BE5-832A-2A0535101C65}" srcOrd="0" destOrd="0" presId="urn:microsoft.com/office/officeart/2005/8/layout/hierarchy1"/>
    <dgm:cxn modelId="{F9BD67B2-7742-4C88-A514-C3F203C5A470}" type="presOf" srcId="{5F94A0EB-345E-4D00-9129-F5C979A3F65F}" destId="{60BA6F43-7C43-495C-A8D1-A88F6D4EB03C}" srcOrd="0" destOrd="0" presId="urn:microsoft.com/office/officeart/2005/8/layout/hierarchy1"/>
    <dgm:cxn modelId="{CB40BE7F-5001-4E4F-8B69-B9B8B2BD2CD5}" type="presOf" srcId="{94460FDF-E1C3-4CA7-8457-9A127FA9A361}" destId="{6028076F-545A-4BA4-B36A-DB8ADB638EB0}" srcOrd="0" destOrd="0" presId="urn:microsoft.com/office/officeart/2005/8/layout/hierarchy1"/>
    <dgm:cxn modelId="{C5750177-BBE5-4676-84AE-92EBD3AEF984}" type="presOf" srcId="{0239B7A7-6C63-4C32-9845-A3E9FAC93496}" destId="{CDB50AB4-F0C8-430E-9EBC-0670BD55AFAC}" srcOrd="0" destOrd="0" presId="urn:microsoft.com/office/officeart/2005/8/layout/hierarchy1"/>
    <dgm:cxn modelId="{7680642A-19F3-4416-9CEB-F62D8CB4486D}" type="presOf" srcId="{61E25488-C1CB-4072-A62C-3F99F73DC206}" destId="{EC2C43D9-E069-482C-A6CA-25B3682FFB6C}" srcOrd="0" destOrd="0" presId="urn:microsoft.com/office/officeart/2005/8/layout/hierarchy1"/>
    <dgm:cxn modelId="{366A2F91-3CDB-4FDE-97A8-BBF510653792}" srcId="{522BC2FD-D79C-4DCA-83F2-4D3412A7AFB8}" destId="{94460FDF-E1C3-4CA7-8457-9A127FA9A361}" srcOrd="0" destOrd="0" parTransId="{0239B7A7-6C63-4C32-9845-A3E9FAC93496}" sibTransId="{7706612A-EB94-4293-BC68-8EFCE5183655}"/>
    <dgm:cxn modelId="{AC2657EA-E43E-4D60-AD88-42BD57317996}" type="presOf" srcId="{522BC2FD-D79C-4DCA-83F2-4D3412A7AFB8}" destId="{B14C3F32-6E90-434A-B52F-9E8B8A92C82F}" srcOrd="0" destOrd="0" presId="urn:microsoft.com/office/officeart/2005/8/layout/hierarchy1"/>
    <dgm:cxn modelId="{67D23A99-7F8B-4995-BEBF-EBAC278EB1F5}" type="presOf" srcId="{F7CFEB8A-E426-4982-B6CC-1C7F31D45162}" destId="{CD8FC1B0-D983-4407-B27B-75DD020F0E10}" srcOrd="0" destOrd="0" presId="urn:microsoft.com/office/officeart/2005/8/layout/hierarchy1"/>
    <dgm:cxn modelId="{D4E5C711-6D76-4F63-9726-54EA2B2DCF30}" type="presOf" srcId="{BC8C0980-3940-4B63-86F0-DE902367CE11}" destId="{AD99A0D3-DA03-40E5-A65F-2EFFC54E1655}" srcOrd="0" destOrd="0" presId="urn:microsoft.com/office/officeart/2005/8/layout/hierarchy1"/>
    <dgm:cxn modelId="{C46F6C57-18D9-47EE-946D-51DC447E9AB9}" srcId="{BC8C0980-3940-4B63-86F0-DE902367CE11}" destId="{7F3D9EFB-F7F6-4C7E-B24D-3F145DE94363}" srcOrd="2" destOrd="0" parTransId="{75EC3F47-ED77-44FB-B87B-36D32F1E7659}" sibTransId="{34237DEB-1EF7-4A7B-A945-29E853FD404D}"/>
    <dgm:cxn modelId="{B20CCCB5-45A5-4A47-BEB3-2B42FB3BABA8}" type="presOf" srcId="{42C1DCFB-F244-41F3-AD1D-F17F28E16F2B}" destId="{EAB22947-7372-4A34-BEFD-26F81CAF9E62}" srcOrd="0" destOrd="0" presId="urn:microsoft.com/office/officeart/2005/8/layout/hierarchy1"/>
    <dgm:cxn modelId="{183566E6-49BA-422D-8A23-80B73BE247EB}" srcId="{61E25488-C1CB-4072-A62C-3F99F73DC206}" destId="{48E0F75E-0F2C-4BB5-877D-2AEF02B3D188}" srcOrd="1" destOrd="0" parTransId="{69615C53-F759-4D55-BE78-F20126F775CA}" sibTransId="{39E4CBF0-25E9-4A1A-B984-C11ECEA45745}"/>
    <dgm:cxn modelId="{97D771D4-1D67-4BFA-9757-B2D52CC8D4DE}" type="presOf" srcId="{A1412F0E-5BA2-45F3-8888-973F2186E977}" destId="{4A7B260B-B14F-4F11-99F9-6713CC408ED1}" srcOrd="0" destOrd="0" presId="urn:microsoft.com/office/officeart/2005/8/layout/hierarchy1"/>
    <dgm:cxn modelId="{EDDEDA71-BF28-4539-BB30-3225B948F3E5}" type="presOf" srcId="{B7CC1FDC-A2F6-4D5F-A04D-D2E37AEFC0EC}" destId="{5770E738-C1E6-424E-B93D-F5FB5DE167B7}" srcOrd="0" destOrd="0" presId="urn:microsoft.com/office/officeart/2005/8/layout/hierarchy1"/>
    <dgm:cxn modelId="{44E20301-0D26-4058-B0BC-21F4B8B3B0FF}" type="presOf" srcId="{7F3D9EFB-F7F6-4C7E-B24D-3F145DE94363}" destId="{6A19C0A3-F561-49E4-86B4-5CCD2C9017F9}" srcOrd="0" destOrd="0" presId="urn:microsoft.com/office/officeart/2005/8/layout/hierarchy1"/>
    <dgm:cxn modelId="{B2BFDC83-E39C-419F-86F8-96CF49FD1AA9}" type="presParOf" srcId="{AD99A0D3-DA03-40E5-A65F-2EFFC54E1655}" destId="{CB6EA704-E3AA-404A-AFAF-547EA2CE27FD}" srcOrd="0" destOrd="0" presId="urn:microsoft.com/office/officeart/2005/8/layout/hierarchy1"/>
    <dgm:cxn modelId="{3800D90A-93BE-4F96-AC34-A92BC099D8FA}" type="presParOf" srcId="{CB6EA704-E3AA-404A-AFAF-547EA2CE27FD}" destId="{AD545630-F76D-4FFA-992E-97BE526A4F66}" srcOrd="0" destOrd="0" presId="urn:microsoft.com/office/officeart/2005/8/layout/hierarchy1"/>
    <dgm:cxn modelId="{2ECB34BB-3731-4FBC-82E2-61E7515DF81D}" type="presParOf" srcId="{AD545630-F76D-4FFA-992E-97BE526A4F66}" destId="{C9865273-03EB-4B17-A6B4-32ADD3EDFC1E}" srcOrd="0" destOrd="0" presId="urn:microsoft.com/office/officeart/2005/8/layout/hierarchy1"/>
    <dgm:cxn modelId="{427C302C-A72E-4223-B4E1-F1F4CF9CD1A7}" type="presParOf" srcId="{AD545630-F76D-4FFA-992E-97BE526A4F66}" destId="{13E15CA9-779C-4BE5-832A-2A0535101C65}" srcOrd="1" destOrd="0" presId="urn:microsoft.com/office/officeart/2005/8/layout/hierarchy1"/>
    <dgm:cxn modelId="{5E97E421-A09B-46C0-B9F8-43278BE6E613}" type="presParOf" srcId="{CB6EA704-E3AA-404A-AFAF-547EA2CE27FD}" destId="{6EBC7FA5-B4DB-467C-8A42-162419DCA5C4}" srcOrd="1" destOrd="0" presId="urn:microsoft.com/office/officeart/2005/8/layout/hierarchy1"/>
    <dgm:cxn modelId="{5DB5C107-49C9-4768-A61A-179BB331755A}" type="presParOf" srcId="{6EBC7FA5-B4DB-467C-8A42-162419DCA5C4}" destId="{60BA6F43-7C43-495C-A8D1-A88F6D4EB03C}" srcOrd="0" destOrd="0" presId="urn:microsoft.com/office/officeart/2005/8/layout/hierarchy1"/>
    <dgm:cxn modelId="{B799076D-2BFD-4812-B446-5B9308D22FC2}" type="presParOf" srcId="{6EBC7FA5-B4DB-467C-8A42-162419DCA5C4}" destId="{DB86C8F6-238F-4989-BF4A-C04EB4A79558}" srcOrd="1" destOrd="0" presId="urn:microsoft.com/office/officeart/2005/8/layout/hierarchy1"/>
    <dgm:cxn modelId="{3020BDC7-4073-4A97-A444-07EA76070B1D}" type="presParOf" srcId="{DB86C8F6-238F-4989-BF4A-C04EB4A79558}" destId="{3A52C630-DBB1-442F-AAC8-2D1062B08232}" srcOrd="0" destOrd="0" presId="urn:microsoft.com/office/officeart/2005/8/layout/hierarchy1"/>
    <dgm:cxn modelId="{D6F1A508-120C-4B3D-8D0B-6916876602BE}" type="presParOf" srcId="{3A52C630-DBB1-442F-AAC8-2D1062B08232}" destId="{DC46D59C-5AF3-4C8E-A8EB-4332FB584EF8}" srcOrd="0" destOrd="0" presId="urn:microsoft.com/office/officeart/2005/8/layout/hierarchy1"/>
    <dgm:cxn modelId="{81760B3B-BCAC-403E-B899-B2BCEC4F4CEE}" type="presParOf" srcId="{3A52C630-DBB1-442F-AAC8-2D1062B08232}" destId="{EC2C43D9-E069-482C-A6CA-25B3682FFB6C}" srcOrd="1" destOrd="0" presId="urn:microsoft.com/office/officeart/2005/8/layout/hierarchy1"/>
    <dgm:cxn modelId="{43E6E0E0-2BCE-4696-A448-F96E054B3FDE}" type="presParOf" srcId="{DB86C8F6-238F-4989-BF4A-C04EB4A79558}" destId="{C65FD8E9-8A89-4B1B-9454-C9FAF5364D34}" srcOrd="1" destOrd="0" presId="urn:microsoft.com/office/officeart/2005/8/layout/hierarchy1"/>
    <dgm:cxn modelId="{E7A044D7-945E-4317-9BE0-06C8A7CDD061}" type="presParOf" srcId="{C65FD8E9-8A89-4B1B-9454-C9FAF5364D34}" destId="{CD8FC1B0-D983-4407-B27B-75DD020F0E10}" srcOrd="0" destOrd="0" presId="urn:microsoft.com/office/officeart/2005/8/layout/hierarchy1"/>
    <dgm:cxn modelId="{F0F63756-9AB8-4B29-B8F2-9BF446DE823A}" type="presParOf" srcId="{C65FD8E9-8A89-4B1B-9454-C9FAF5364D34}" destId="{B13DA672-C661-49A7-A92C-1E50E6569B24}" srcOrd="1" destOrd="0" presId="urn:microsoft.com/office/officeart/2005/8/layout/hierarchy1"/>
    <dgm:cxn modelId="{81D61AEE-F15E-4F1C-A0CF-B9696FE31AFC}" type="presParOf" srcId="{B13DA672-C661-49A7-A92C-1E50E6569B24}" destId="{08E76FDB-5EA6-4CE5-BD49-C997D78B510D}" srcOrd="0" destOrd="0" presId="urn:microsoft.com/office/officeart/2005/8/layout/hierarchy1"/>
    <dgm:cxn modelId="{6A902141-F19E-4BAA-B3C5-EDF2AF6711AF}" type="presParOf" srcId="{08E76FDB-5EA6-4CE5-BD49-C997D78B510D}" destId="{A93AC664-7662-4139-930C-627DB30EFE93}" srcOrd="0" destOrd="0" presId="urn:microsoft.com/office/officeart/2005/8/layout/hierarchy1"/>
    <dgm:cxn modelId="{3CC1BBE3-75D4-465F-9418-1D9106C3922A}" type="presParOf" srcId="{08E76FDB-5EA6-4CE5-BD49-C997D78B510D}" destId="{5770E738-C1E6-424E-B93D-F5FB5DE167B7}" srcOrd="1" destOrd="0" presId="urn:microsoft.com/office/officeart/2005/8/layout/hierarchy1"/>
    <dgm:cxn modelId="{7597E2D0-038E-4BCA-8A28-A9B61A5B81C6}" type="presParOf" srcId="{B13DA672-C661-49A7-A92C-1E50E6569B24}" destId="{8D729AF0-3A3B-4541-BBDD-6CF009444859}" srcOrd="1" destOrd="0" presId="urn:microsoft.com/office/officeart/2005/8/layout/hierarchy1"/>
    <dgm:cxn modelId="{C20A55D7-097F-44A9-90B6-21A7DE6CAD73}" type="presParOf" srcId="{C65FD8E9-8A89-4B1B-9454-C9FAF5364D34}" destId="{D1D6E6B1-8644-475B-BA91-7A22D55261B2}" srcOrd="2" destOrd="0" presId="urn:microsoft.com/office/officeart/2005/8/layout/hierarchy1"/>
    <dgm:cxn modelId="{EAEC2AF5-DD4B-4160-88FF-9DA50FF78758}" type="presParOf" srcId="{C65FD8E9-8A89-4B1B-9454-C9FAF5364D34}" destId="{FBD16B85-8D63-41A5-BA0A-6AA84F47CBC5}" srcOrd="3" destOrd="0" presId="urn:microsoft.com/office/officeart/2005/8/layout/hierarchy1"/>
    <dgm:cxn modelId="{489C7426-27E8-4A69-BD8A-CDC5B74431CC}" type="presParOf" srcId="{FBD16B85-8D63-41A5-BA0A-6AA84F47CBC5}" destId="{640F03A3-B681-4E04-B7FD-8AA2EE616619}" srcOrd="0" destOrd="0" presId="urn:microsoft.com/office/officeart/2005/8/layout/hierarchy1"/>
    <dgm:cxn modelId="{A424B857-DDD6-4CE3-B4B1-323019896753}" type="presParOf" srcId="{640F03A3-B681-4E04-B7FD-8AA2EE616619}" destId="{960F949B-A5BE-4262-A058-DE23E09159F0}" srcOrd="0" destOrd="0" presId="urn:microsoft.com/office/officeart/2005/8/layout/hierarchy1"/>
    <dgm:cxn modelId="{23A481DB-5256-4A68-838C-CB03F1A9EF71}" type="presParOf" srcId="{640F03A3-B681-4E04-B7FD-8AA2EE616619}" destId="{18CD190B-A8F2-4C4C-9629-F7E3784F14D0}" srcOrd="1" destOrd="0" presId="urn:microsoft.com/office/officeart/2005/8/layout/hierarchy1"/>
    <dgm:cxn modelId="{2149F9F5-27EB-4699-A936-94B4DAE2C15E}" type="presParOf" srcId="{FBD16B85-8D63-41A5-BA0A-6AA84F47CBC5}" destId="{A717A980-AE3B-4028-B842-FA3B7FF7499E}" srcOrd="1" destOrd="0" presId="urn:microsoft.com/office/officeart/2005/8/layout/hierarchy1"/>
    <dgm:cxn modelId="{0EBE23DD-6A94-4454-869C-B88C16EA2B78}" type="presParOf" srcId="{6EBC7FA5-B4DB-467C-8A42-162419DCA5C4}" destId="{EAB22947-7372-4A34-BEFD-26F81CAF9E62}" srcOrd="2" destOrd="0" presId="urn:microsoft.com/office/officeart/2005/8/layout/hierarchy1"/>
    <dgm:cxn modelId="{5FCD2534-DB5D-477F-A284-93E31269E747}" type="presParOf" srcId="{6EBC7FA5-B4DB-467C-8A42-162419DCA5C4}" destId="{1D4F858C-12C1-46D1-9AC7-7B37C5846AF6}" srcOrd="3" destOrd="0" presId="urn:microsoft.com/office/officeart/2005/8/layout/hierarchy1"/>
    <dgm:cxn modelId="{5B06753D-088D-40E5-8913-78AD35FCC9D4}" type="presParOf" srcId="{1D4F858C-12C1-46D1-9AC7-7B37C5846AF6}" destId="{9544B550-3238-489C-8F07-D0D2421C4696}" srcOrd="0" destOrd="0" presId="urn:microsoft.com/office/officeart/2005/8/layout/hierarchy1"/>
    <dgm:cxn modelId="{BA48958D-C416-424F-8CAA-F4023F808C62}" type="presParOf" srcId="{9544B550-3238-489C-8F07-D0D2421C4696}" destId="{FE5AF189-2C54-49C2-995D-D96CB06EC88F}" srcOrd="0" destOrd="0" presId="urn:microsoft.com/office/officeart/2005/8/layout/hierarchy1"/>
    <dgm:cxn modelId="{79F22F40-87F9-439C-AE8D-DE402F17762B}" type="presParOf" srcId="{9544B550-3238-489C-8F07-D0D2421C4696}" destId="{B14C3F32-6E90-434A-B52F-9E8B8A92C82F}" srcOrd="1" destOrd="0" presId="urn:microsoft.com/office/officeart/2005/8/layout/hierarchy1"/>
    <dgm:cxn modelId="{8148DC0F-2013-49C8-A5EF-A8B4197FED7F}" type="presParOf" srcId="{1D4F858C-12C1-46D1-9AC7-7B37C5846AF6}" destId="{9F2F4238-9CB6-4458-AC84-A075C9976931}" srcOrd="1" destOrd="0" presId="urn:microsoft.com/office/officeart/2005/8/layout/hierarchy1"/>
    <dgm:cxn modelId="{99DF5B01-F202-437D-81DD-DA2578769E4C}" type="presParOf" srcId="{9F2F4238-9CB6-4458-AC84-A075C9976931}" destId="{CDB50AB4-F0C8-430E-9EBC-0670BD55AFAC}" srcOrd="0" destOrd="0" presId="urn:microsoft.com/office/officeart/2005/8/layout/hierarchy1"/>
    <dgm:cxn modelId="{51B0FC95-A3D8-4EC1-94EE-03E47A07A12D}" type="presParOf" srcId="{9F2F4238-9CB6-4458-AC84-A075C9976931}" destId="{0ED81EC6-457F-4DA3-8DF0-770276C5EA56}" srcOrd="1" destOrd="0" presId="urn:microsoft.com/office/officeart/2005/8/layout/hierarchy1"/>
    <dgm:cxn modelId="{1FBA21CB-C812-4901-949E-97503E7ACE25}" type="presParOf" srcId="{0ED81EC6-457F-4DA3-8DF0-770276C5EA56}" destId="{907516C8-F0E4-4A49-8989-EC8E8FB7DD49}" srcOrd="0" destOrd="0" presId="urn:microsoft.com/office/officeart/2005/8/layout/hierarchy1"/>
    <dgm:cxn modelId="{FDEE01CC-E3AD-4354-8B06-17C9D599187D}" type="presParOf" srcId="{907516C8-F0E4-4A49-8989-EC8E8FB7DD49}" destId="{0DC65062-BC42-40FC-8BED-136ED52D90A2}" srcOrd="0" destOrd="0" presId="urn:microsoft.com/office/officeart/2005/8/layout/hierarchy1"/>
    <dgm:cxn modelId="{41826831-12C7-4D2E-84E7-4DB7D02A1711}" type="presParOf" srcId="{907516C8-F0E4-4A49-8989-EC8E8FB7DD49}" destId="{6028076F-545A-4BA4-B36A-DB8ADB638EB0}" srcOrd="1" destOrd="0" presId="urn:microsoft.com/office/officeart/2005/8/layout/hierarchy1"/>
    <dgm:cxn modelId="{5FDB5112-841E-47CB-BA9C-B01FD36A1656}" type="presParOf" srcId="{0ED81EC6-457F-4DA3-8DF0-770276C5EA56}" destId="{817B578B-E3A1-4C68-82D1-B0B416805825}" srcOrd="1" destOrd="0" presId="urn:microsoft.com/office/officeart/2005/8/layout/hierarchy1"/>
    <dgm:cxn modelId="{F7F4AA80-85FD-449E-86E9-88202ADE99D4}" type="presParOf" srcId="{AD99A0D3-DA03-40E5-A65F-2EFFC54E1655}" destId="{C0E63F2E-0AEF-4A5A-8324-057994FEF9A8}" srcOrd="1" destOrd="0" presId="urn:microsoft.com/office/officeart/2005/8/layout/hierarchy1"/>
    <dgm:cxn modelId="{AF5C0E5C-CCCE-4419-B951-B8E355BDB3E0}" type="presParOf" srcId="{C0E63F2E-0AEF-4A5A-8324-057994FEF9A8}" destId="{36F37636-16B0-48BD-A958-FADE6F670EDE}" srcOrd="0" destOrd="0" presId="urn:microsoft.com/office/officeart/2005/8/layout/hierarchy1"/>
    <dgm:cxn modelId="{22187CF2-98C7-4759-BDAB-1F4D8452236F}" type="presParOf" srcId="{36F37636-16B0-48BD-A958-FADE6F670EDE}" destId="{F576D85E-CB0B-426F-B41F-1C52D362596A}" srcOrd="0" destOrd="0" presId="urn:microsoft.com/office/officeart/2005/8/layout/hierarchy1"/>
    <dgm:cxn modelId="{A99EEC4B-BA31-4190-9800-E24068831C1F}" type="presParOf" srcId="{36F37636-16B0-48BD-A958-FADE6F670EDE}" destId="{4A7B260B-B14F-4F11-99F9-6713CC408ED1}" srcOrd="1" destOrd="0" presId="urn:microsoft.com/office/officeart/2005/8/layout/hierarchy1"/>
    <dgm:cxn modelId="{01EFE1B9-6AC0-40B1-A0EC-3386547C85B7}" type="presParOf" srcId="{C0E63F2E-0AEF-4A5A-8324-057994FEF9A8}" destId="{75C5BF85-C699-4BBC-8847-EB68516F54C1}" srcOrd="1" destOrd="0" presId="urn:microsoft.com/office/officeart/2005/8/layout/hierarchy1"/>
    <dgm:cxn modelId="{60306907-8A35-4BF6-94CA-DFF08C12BE3A}" type="presParOf" srcId="{AD99A0D3-DA03-40E5-A65F-2EFFC54E1655}" destId="{BA42EB6A-AA5A-484E-8BF6-6EC8CCEB70D8}" srcOrd="2" destOrd="0" presId="urn:microsoft.com/office/officeart/2005/8/layout/hierarchy1"/>
    <dgm:cxn modelId="{0A60A241-5763-464F-B1D2-0D8F5B53CBCB}" type="presParOf" srcId="{BA42EB6A-AA5A-484E-8BF6-6EC8CCEB70D8}" destId="{E106B86C-0988-43BC-899C-71C7CCBDA518}" srcOrd="0" destOrd="0" presId="urn:microsoft.com/office/officeart/2005/8/layout/hierarchy1"/>
    <dgm:cxn modelId="{1E8A5E6C-8D27-49EC-BC87-8FAFDB540E1B}" type="presParOf" srcId="{E106B86C-0988-43BC-899C-71C7CCBDA518}" destId="{0A415A8F-C593-4972-8E99-00D3D28ABCF2}" srcOrd="0" destOrd="0" presId="urn:microsoft.com/office/officeart/2005/8/layout/hierarchy1"/>
    <dgm:cxn modelId="{CE6FDCB4-38BE-47AA-BC5F-B3B5740D4CBB}" type="presParOf" srcId="{E106B86C-0988-43BC-899C-71C7CCBDA518}" destId="{6A19C0A3-F561-49E4-86B4-5CCD2C9017F9}" srcOrd="1" destOrd="0" presId="urn:microsoft.com/office/officeart/2005/8/layout/hierarchy1"/>
    <dgm:cxn modelId="{B4BA7248-21B4-40DF-9721-34F9DA81E8FF}" type="presParOf" srcId="{BA42EB6A-AA5A-484E-8BF6-6EC8CCEB70D8}" destId="{9856DF84-1C82-444D-A121-D1BFB029807E}" srcOrd="1" destOrd="0" presId="urn:microsoft.com/office/officeart/2005/8/layout/hierarchy1"/>
    <dgm:cxn modelId="{59A00A7C-0CBE-4F6E-8FB9-6BEB18CC5BC2}" type="presParOf" srcId="{AD99A0D3-DA03-40E5-A65F-2EFFC54E1655}" destId="{8BE93624-95AE-44C2-B889-A0F4170B6BC7}" srcOrd="3" destOrd="0" presId="urn:microsoft.com/office/officeart/2005/8/layout/hierarchy1"/>
    <dgm:cxn modelId="{79220565-D7DD-4CFB-92E6-4488A0E9F18E}" type="presParOf" srcId="{8BE93624-95AE-44C2-B889-A0F4170B6BC7}" destId="{6787AAA7-F2CF-4F6A-BFD0-E8E196A79DD5}" srcOrd="0" destOrd="0" presId="urn:microsoft.com/office/officeart/2005/8/layout/hierarchy1"/>
    <dgm:cxn modelId="{1C0D8556-2454-421D-BD2E-44C67D0BD245}" type="presParOf" srcId="{6787AAA7-F2CF-4F6A-BFD0-E8E196A79DD5}" destId="{CE1F223C-A9B5-4CF1-94BF-2B75124EBF69}" srcOrd="0" destOrd="0" presId="urn:microsoft.com/office/officeart/2005/8/layout/hierarchy1"/>
    <dgm:cxn modelId="{FDBEB9FB-1CE3-4456-8706-24390B8752C5}" type="presParOf" srcId="{6787AAA7-F2CF-4F6A-BFD0-E8E196A79DD5}" destId="{CBF8E4DF-76BA-4255-9BAE-1DD387D10A01}" srcOrd="1" destOrd="0" presId="urn:microsoft.com/office/officeart/2005/8/layout/hierarchy1"/>
    <dgm:cxn modelId="{C341F972-39CA-4752-91C6-C2D5CE1209AE}" type="presParOf" srcId="{8BE93624-95AE-44C2-B889-A0F4170B6BC7}" destId="{3CBBEA1D-8C7D-40CF-A5B3-4278DB5B6BC2}"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888E3CE-5EA4-44C4-A905-04D8FC219645}" type="doc">
      <dgm:prSet loTypeId="urn:microsoft.com/office/officeart/2005/8/layout/cycle6" loCatId="relationship" qsTypeId="urn:microsoft.com/office/officeart/2005/8/quickstyle/3d7" qsCatId="3D" csTypeId="urn:microsoft.com/office/officeart/2005/8/colors/accent6_4" csCatId="accent6" phldr="1"/>
      <dgm:spPr/>
    </dgm:pt>
    <dgm:pt modelId="{9E9BD3CE-6DDD-42A7-B93A-4BCF0BF0DE3A}">
      <dgm:prSet phldrT="[Text]">
        <dgm:style>
          <a:lnRef idx="1">
            <a:schemeClr val="accent4"/>
          </a:lnRef>
          <a:fillRef idx="3">
            <a:schemeClr val="accent4"/>
          </a:fillRef>
          <a:effectRef idx="2">
            <a:schemeClr val="accent4"/>
          </a:effectRef>
          <a:fontRef idx="minor">
            <a:schemeClr val="lt1"/>
          </a:fontRef>
        </dgm:style>
      </dgm:prSet>
      <dgm:spPr/>
      <dgm:t>
        <a:bodyPr/>
        <a:lstStyle/>
        <a:p>
          <a:r>
            <a:rPr lang="fa-IR" dirty="0" smtClean="0">
              <a:cs typeface="B Titr" pitchFamily="2" charset="-78"/>
            </a:rPr>
            <a:t>مقررات مورد استفاده در عملیات</a:t>
          </a:r>
          <a:r>
            <a:rPr lang="fa-IR" dirty="0" smtClean="0">
              <a:latin typeface="Calibri"/>
              <a:cs typeface="B Titr" pitchFamily="2" charset="-78"/>
            </a:rPr>
            <a:t>¹</a:t>
          </a:r>
          <a:endParaRPr lang="en-US" dirty="0">
            <a:cs typeface="B Titr" pitchFamily="2" charset="-78"/>
          </a:endParaRPr>
        </a:p>
      </dgm:t>
    </dgm:pt>
    <dgm:pt modelId="{4D40F079-2FC0-480C-89D1-062EE3BA38C9}" type="parTrans" cxnId="{A2D1C8C4-8620-487F-A6A1-3BAF25D77353}">
      <dgm:prSet/>
      <dgm:spPr/>
      <dgm:t>
        <a:bodyPr/>
        <a:lstStyle/>
        <a:p>
          <a:endParaRPr lang="en-US">
            <a:cs typeface="B Titr" pitchFamily="2" charset="-78"/>
          </a:endParaRPr>
        </a:p>
      </dgm:t>
    </dgm:pt>
    <dgm:pt modelId="{79E09071-6566-4643-8E05-18F2C8FF9D38}" type="sibTrans" cxnId="{A2D1C8C4-8620-487F-A6A1-3BAF25D77353}">
      <dgm:prSet>
        <dgm:style>
          <a:lnRef idx="2">
            <a:schemeClr val="accent1"/>
          </a:lnRef>
          <a:fillRef idx="0">
            <a:schemeClr val="accent1"/>
          </a:fillRef>
          <a:effectRef idx="1">
            <a:schemeClr val="accent1"/>
          </a:effectRef>
          <a:fontRef idx="minor">
            <a:schemeClr val="tx1"/>
          </a:fontRef>
        </dgm:style>
      </dgm:prSet>
      <dgm:spPr/>
      <dgm:t>
        <a:bodyPr/>
        <a:lstStyle/>
        <a:p>
          <a:endParaRPr lang="en-US" dirty="0">
            <a:cs typeface="B Titr" pitchFamily="2" charset="-78"/>
          </a:endParaRPr>
        </a:p>
      </dgm:t>
    </dgm:pt>
    <dgm:pt modelId="{5F33817F-923D-4B51-8300-040EF36846FC}">
      <dgm:prSet phldrT="[Text]">
        <dgm:style>
          <a:lnRef idx="1">
            <a:schemeClr val="accent2"/>
          </a:lnRef>
          <a:fillRef idx="3">
            <a:schemeClr val="accent2"/>
          </a:fillRef>
          <a:effectRef idx="2">
            <a:schemeClr val="accent2"/>
          </a:effectRef>
          <a:fontRef idx="minor">
            <a:schemeClr val="lt1"/>
          </a:fontRef>
        </dgm:style>
      </dgm:prSet>
      <dgm:spPr/>
      <dgm:t>
        <a:bodyPr/>
        <a:lstStyle/>
        <a:p>
          <a:r>
            <a:rPr lang="fa-IR" dirty="0" smtClean="0">
              <a:cs typeface="B Titr" pitchFamily="2" charset="-78"/>
            </a:rPr>
            <a:t>شناسایی(ثبت) درآمد</a:t>
          </a:r>
          <a:r>
            <a:rPr lang="fa-IR" dirty="0" smtClean="0">
              <a:latin typeface="Calibri"/>
              <a:cs typeface="B Titr" pitchFamily="2" charset="-78"/>
            </a:rPr>
            <a:t>²</a:t>
          </a:r>
          <a:endParaRPr lang="en-US" dirty="0">
            <a:cs typeface="B Titr" pitchFamily="2" charset="-78"/>
          </a:endParaRPr>
        </a:p>
      </dgm:t>
    </dgm:pt>
    <dgm:pt modelId="{630CF15B-CF78-43E4-8C15-CCA188A65E13}" type="parTrans" cxnId="{2D5277B1-F80C-44C9-BB7E-FFAAA7418903}">
      <dgm:prSet/>
      <dgm:spPr/>
      <dgm:t>
        <a:bodyPr/>
        <a:lstStyle/>
        <a:p>
          <a:endParaRPr lang="en-US">
            <a:cs typeface="B Titr" pitchFamily="2" charset="-78"/>
          </a:endParaRPr>
        </a:p>
      </dgm:t>
    </dgm:pt>
    <dgm:pt modelId="{91B47C93-44B2-49CA-B00A-AE98CD317933}" type="sibTrans" cxnId="{2D5277B1-F80C-44C9-BB7E-FFAAA7418903}">
      <dgm:prSet>
        <dgm:style>
          <a:lnRef idx="2">
            <a:schemeClr val="accent1"/>
          </a:lnRef>
          <a:fillRef idx="0">
            <a:schemeClr val="accent1"/>
          </a:fillRef>
          <a:effectRef idx="1">
            <a:schemeClr val="accent1"/>
          </a:effectRef>
          <a:fontRef idx="minor">
            <a:schemeClr val="tx1"/>
          </a:fontRef>
        </dgm:style>
      </dgm:prSet>
      <dgm:spPr/>
      <dgm:t>
        <a:bodyPr/>
        <a:lstStyle/>
        <a:p>
          <a:endParaRPr lang="en-US" dirty="0">
            <a:cs typeface="B Titr" pitchFamily="2" charset="-78"/>
          </a:endParaRPr>
        </a:p>
      </dgm:t>
    </dgm:pt>
    <dgm:pt modelId="{C4B62111-8633-424E-97B6-FE4DBD769BCB}">
      <dgm:prSet phldrT="[Text]">
        <dgm:style>
          <a:lnRef idx="0">
            <a:schemeClr val="dk1"/>
          </a:lnRef>
          <a:fillRef idx="3">
            <a:schemeClr val="dk1"/>
          </a:fillRef>
          <a:effectRef idx="3">
            <a:schemeClr val="dk1"/>
          </a:effectRef>
          <a:fontRef idx="minor">
            <a:schemeClr val="lt1"/>
          </a:fontRef>
        </dgm:style>
      </dgm:prSet>
      <dgm:spPr/>
      <dgm:t>
        <a:bodyPr/>
        <a:lstStyle/>
        <a:p>
          <a:r>
            <a:rPr lang="fa-IR" dirty="0" smtClean="0">
              <a:cs typeface="B Titr" pitchFamily="2" charset="-78"/>
            </a:rPr>
            <a:t>شناسایی(ثبت) هزینه³</a:t>
          </a:r>
          <a:endParaRPr lang="en-US" dirty="0">
            <a:cs typeface="B Titr" pitchFamily="2" charset="-78"/>
          </a:endParaRPr>
        </a:p>
      </dgm:t>
    </dgm:pt>
    <dgm:pt modelId="{E771D1B3-DA49-4D62-8180-987B8D7C2E6D}" type="parTrans" cxnId="{59F794CD-C7B3-43A8-A630-610669DEDE0A}">
      <dgm:prSet/>
      <dgm:spPr/>
      <dgm:t>
        <a:bodyPr/>
        <a:lstStyle/>
        <a:p>
          <a:endParaRPr lang="en-US">
            <a:cs typeface="B Titr" pitchFamily="2" charset="-78"/>
          </a:endParaRPr>
        </a:p>
      </dgm:t>
    </dgm:pt>
    <dgm:pt modelId="{EE793B47-85F1-49E9-AD28-EB21956C4C57}" type="sibTrans" cxnId="{59F794CD-C7B3-43A8-A630-610669DEDE0A}">
      <dgm:prSet>
        <dgm:style>
          <a:lnRef idx="2">
            <a:schemeClr val="accent1"/>
          </a:lnRef>
          <a:fillRef idx="0">
            <a:schemeClr val="accent1"/>
          </a:fillRef>
          <a:effectRef idx="1">
            <a:schemeClr val="accent1"/>
          </a:effectRef>
          <a:fontRef idx="minor">
            <a:schemeClr val="tx1"/>
          </a:fontRef>
        </dgm:style>
      </dgm:prSet>
      <dgm:spPr/>
      <dgm:t>
        <a:bodyPr/>
        <a:lstStyle/>
        <a:p>
          <a:endParaRPr lang="en-US" dirty="0">
            <a:cs typeface="B Titr" pitchFamily="2" charset="-78"/>
          </a:endParaRPr>
        </a:p>
      </dgm:t>
    </dgm:pt>
    <dgm:pt modelId="{09E1DAB7-B9DD-4AAC-A566-0E12216BBD6D}" type="pres">
      <dgm:prSet presAssocID="{2888E3CE-5EA4-44C4-A905-04D8FC219645}" presName="cycle" presStyleCnt="0">
        <dgm:presLayoutVars>
          <dgm:dir/>
          <dgm:resizeHandles val="exact"/>
        </dgm:presLayoutVars>
      </dgm:prSet>
      <dgm:spPr/>
    </dgm:pt>
    <dgm:pt modelId="{447C8C06-4B48-4A95-BD2C-040344109D6A}" type="pres">
      <dgm:prSet presAssocID="{9E9BD3CE-6DDD-42A7-B93A-4BCF0BF0DE3A}" presName="node" presStyleLbl="node1" presStyleIdx="0" presStyleCnt="3">
        <dgm:presLayoutVars>
          <dgm:bulletEnabled val="1"/>
        </dgm:presLayoutVars>
      </dgm:prSet>
      <dgm:spPr/>
      <dgm:t>
        <a:bodyPr/>
        <a:lstStyle/>
        <a:p>
          <a:endParaRPr lang="en-US"/>
        </a:p>
      </dgm:t>
    </dgm:pt>
    <dgm:pt modelId="{4F942CC3-8F3D-4153-AE9F-4C81F7F21A42}" type="pres">
      <dgm:prSet presAssocID="{9E9BD3CE-6DDD-42A7-B93A-4BCF0BF0DE3A}" presName="spNode" presStyleCnt="0"/>
      <dgm:spPr/>
    </dgm:pt>
    <dgm:pt modelId="{D183AD68-220C-4A44-82C7-347B851310FB}" type="pres">
      <dgm:prSet presAssocID="{79E09071-6566-4643-8E05-18F2C8FF9D38}" presName="sibTrans" presStyleLbl="sibTrans1D1" presStyleIdx="0" presStyleCnt="3"/>
      <dgm:spPr/>
      <dgm:t>
        <a:bodyPr/>
        <a:lstStyle/>
        <a:p>
          <a:endParaRPr lang="en-US"/>
        </a:p>
      </dgm:t>
    </dgm:pt>
    <dgm:pt modelId="{9C9B5B4F-E0D5-4EAF-B63C-11BFDABCBECE}" type="pres">
      <dgm:prSet presAssocID="{5F33817F-923D-4B51-8300-040EF36846FC}" presName="node" presStyleLbl="node1" presStyleIdx="1" presStyleCnt="3">
        <dgm:presLayoutVars>
          <dgm:bulletEnabled val="1"/>
        </dgm:presLayoutVars>
      </dgm:prSet>
      <dgm:spPr/>
      <dgm:t>
        <a:bodyPr/>
        <a:lstStyle/>
        <a:p>
          <a:endParaRPr lang="en-US"/>
        </a:p>
      </dgm:t>
    </dgm:pt>
    <dgm:pt modelId="{7DB394DC-B1BE-464B-A02E-3854695C9F42}" type="pres">
      <dgm:prSet presAssocID="{5F33817F-923D-4B51-8300-040EF36846FC}" presName="spNode" presStyleCnt="0"/>
      <dgm:spPr/>
    </dgm:pt>
    <dgm:pt modelId="{4EDBCDCC-9B79-4F06-B0AF-CC7C9CB04739}" type="pres">
      <dgm:prSet presAssocID="{91B47C93-44B2-49CA-B00A-AE98CD317933}" presName="sibTrans" presStyleLbl="sibTrans1D1" presStyleIdx="1" presStyleCnt="3"/>
      <dgm:spPr/>
      <dgm:t>
        <a:bodyPr/>
        <a:lstStyle/>
        <a:p>
          <a:endParaRPr lang="en-US"/>
        </a:p>
      </dgm:t>
    </dgm:pt>
    <dgm:pt modelId="{9EE27AFB-AA39-4E2B-BD10-907A720AEF0B}" type="pres">
      <dgm:prSet presAssocID="{C4B62111-8633-424E-97B6-FE4DBD769BCB}" presName="node" presStyleLbl="node1" presStyleIdx="2" presStyleCnt="3">
        <dgm:presLayoutVars>
          <dgm:bulletEnabled val="1"/>
        </dgm:presLayoutVars>
      </dgm:prSet>
      <dgm:spPr/>
      <dgm:t>
        <a:bodyPr/>
        <a:lstStyle/>
        <a:p>
          <a:endParaRPr lang="en-US"/>
        </a:p>
      </dgm:t>
    </dgm:pt>
    <dgm:pt modelId="{3ED9581A-713C-4599-BF75-F664869DF068}" type="pres">
      <dgm:prSet presAssocID="{C4B62111-8633-424E-97B6-FE4DBD769BCB}" presName="spNode" presStyleCnt="0"/>
      <dgm:spPr/>
    </dgm:pt>
    <dgm:pt modelId="{2E2B4AF8-3EF0-43A4-B08C-222723E5C5DD}" type="pres">
      <dgm:prSet presAssocID="{EE793B47-85F1-49E9-AD28-EB21956C4C57}" presName="sibTrans" presStyleLbl="sibTrans1D1" presStyleIdx="2" presStyleCnt="3"/>
      <dgm:spPr/>
      <dgm:t>
        <a:bodyPr/>
        <a:lstStyle/>
        <a:p>
          <a:endParaRPr lang="en-US"/>
        </a:p>
      </dgm:t>
    </dgm:pt>
  </dgm:ptLst>
  <dgm:cxnLst>
    <dgm:cxn modelId="{7C8F8326-2DFA-4C17-998A-117E47CD173B}" type="presOf" srcId="{9E9BD3CE-6DDD-42A7-B93A-4BCF0BF0DE3A}" destId="{447C8C06-4B48-4A95-BD2C-040344109D6A}" srcOrd="0" destOrd="0" presId="urn:microsoft.com/office/officeart/2005/8/layout/cycle6"/>
    <dgm:cxn modelId="{C7E8F2FB-7C42-4F3D-937D-E4D2F3CCEDAD}" type="presOf" srcId="{EE793B47-85F1-49E9-AD28-EB21956C4C57}" destId="{2E2B4AF8-3EF0-43A4-B08C-222723E5C5DD}" srcOrd="0" destOrd="0" presId="urn:microsoft.com/office/officeart/2005/8/layout/cycle6"/>
    <dgm:cxn modelId="{6895FBE4-CC23-4A29-8BEF-024753460BFA}" type="presOf" srcId="{91B47C93-44B2-49CA-B00A-AE98CD317933}" destId="{4EDBCDCC-9B79-4F06-B0AF-CC7C9CB04739}" srcOrd="0" destOrd="0" presId="urn:microsoft.com/office/officeart/2005/8/layout/cycle6"/>
    <dgm:cxn modelId="{70B5FCFC-0BD0-4181-84CF-72E35696A326}" type="presOf" srcId="{5F33817F-923D-4B51-8300-040EF36846FC}" destId="{9C9B5B4F-E0D5-4EAF-B63C-11BFDABCBECE}" srcOrd="0" destOrd="0" presId="urn:microsoft.com/office/officeart/2005/8/layout/cycle6"/>
    <dgm:cxn modelId="{59F794CD-C7B3-43A8-A630-610669DEDE0A}" srcId="{2888E3CE-5EA4-44C4-A905-04D8FC219645}" destId="{C4B62111-8633-424E-97B6-FE4DBD769BCB}" srcOrd="2" destOrd="0" parTransId="{E771D1B3-DA49-4D62-8180-987B8D7C2E6D}" sibTransId="{EE793B47-85F1-49E9-AD28-EB21956C4C57}"/>
    <dgm:cxn modelId="{A2D1C8C4-8620-487F-A6A1-3BAF25D77353}" srcId="{2888E3CE-5EA4-44C4-A905-04D8FC219645}" destId="{9E9BD3CE-6DDD-42A7-B93A-4BCF0BF0DE3A}" srcOrd="0" destOrd="0" parTransId="{4D40F079-2FC0-480C-89D1-062EE3BA38C9}" sibTransId="{79E09071-6566-4643-8E05-18F2C8FF9D38}"/>
    <dgm:cxn modelId="{59911F5D-62EA-473A-9827-1240ED5AB5AC}" type="presOf" srcId="{2888E3CE-5EA4-44C4-A905-04D8FC219645}" destId="{09E1DAB7-B9DD-4AAC-A566-0E12216BBD6D}" srcOrd="0" destOrd="0" presId="urn:microsoft.com/office/officeart/2005/8/layout/cycle6"/>
    <dgm:cxn modelId="{903BA1F0-C514-495D-B92E-F22ED613C8BA}" type="presOf" srcId="{C4B62111-8633-424E-97B6-FE4DBD769BCB}" destId="{9EE27AFB-AA39-4E2B-BD10-907A720AEF0B}" srcOrd="0" destOrd="0" presId="urn:microsoft.com/office/officeart/2005/8/layout/cycle6"/>
    <dgm:cxn modelId="{0DF8B065-C247-48C1-A77E-6A2DB74B622A}" type="presOf" srcId="{79E09071-6566-4643-8E05-18F2C8FF9D38}" destId="{D183AD68-220C-4A44-82C7-347B851310FB}" srcOrd="0" destOrd="0" presId="urn:microsoft.com/office/officeart/2005/8/layout/cycle6"/>
    <dgm:cxn modelId="{2D5277B1-F80C-44C9-BB7E-FFAAA7418903}" srcId="{2888E3CE-5EA4-44C4-A905-04D8FC219645}" destId="{5F33817F-923D-4B51-8300-040EF36846FC}" srcOrd="1" destOrd="0" parTransId="{630CF15B-CF78-43E4-8C15-CCA188A65E13}" sibTransId="{91B47C93-44B2-49CA-B00A-AE98CD317933}"/>
    <dgm:cxn modelId="{6519A764-0452-4CC3-8D14-687E37D857D3}" type="presParOf" srcId="{09E1DAB7-B9DD-4AAC-A566-0E12216BBD6D}" destId="{447C8C06-4B48-4A95-BD2C-040344109D6A}" srcOrd="0" destOrd="0" presId="urn:microsoft.com/office/officeart/2005/8/layout/cycle6"/>
    <dgm:cxn modelId="{C715E330-67C1-4DAF-ABAC-4CDB1E6E981D}" type="presParOf" srcId="{09E1DAB7-B9DD-4AAC-A566-0E12216BBD6D}" destId="{4F942CC3-8F3D-4153-AE9F-4C81F7F21A42}" srcOrd="1" destOrd="0" presId="urn:microsoft.com/office/officeart/2005/8/layout/cycle6"/>
    <dgm:cxn modelId="{A0E29063-C67A-41E9-B2CF-B6A8629CA359}" type="presParOf" srcId="{09E1DAB7-B9DD-4AAC-A566-0E12216BBD6D}" destId="{D183AD68-220C-4A44-82C7-347B851310FB}" srcOrd="2" destOrd="0" presId="urn:microsoft.com/office/officeart/2005/8/layout/cycle6"/>
    <dgm:cxn modelId="{56193B6B-230F-4B8F-B3D6-0C6D8B6A755B}" type="presParOf" srcId="{09E1DAB7-B9DD-4AAC-A566-0E12216BBD6D}" destId="{9C9B5B4F-E0D5-4EAF-B63C-11BFDABCBECE}" srcOrd="3" destOrd="0" presId="urn:microsoft.com/office/officeart/2005/8/layout/cycle6"/>
    <dgm:cxn modelId="{9814AF70-B2A1-4FD5-8284-DDF4C9D6484D}" type="presParOf" srcId="{09E1DAB7-B9DD-4AAC-A566-0E12216BBD6D}" destId="{7DB394DC-B1BE-464B-A02E-3854695C9F42}" srcOrd="4" destOrd="0" presId="urn:microsoft.com/office/officeart/2005/8/layout/cycle6"/>
    <dgm:cxn modelId="{0DE9A54F-9D18-462F-9706-EB1B4D4D2F2D}" type="presParOf" srcId="{09E1DAB7-B9DD-4AAC-A566-0E12216BBD6D}" destId="{4EDBCDCC-9B79-4F06-B0AF-CC7C9CB04739}" srcOrd="5" destOrd="0" presId="urn:microsoft.com/office/officeart/2005/8/layout/cycle6"/>
    <dgm:cxn modelId="{F85C0536-49E2-4F8E-9A8B-5E5D04C56DD8}" type="presParOf" srcId="{09E1DAB7-B9DD-4AAC-A566-0E12216BBD6D}" destId="{9EE27AFB-AA39-4E2B-BD10-907A720AEF0B}" srcOrd="6" destOrd="0" presId="urn:microsoft.com/office/officeart/2005/8/layout/cycle6"/>
    <dgm:cxn modelId="{9F72D61A-1060-4BCE-BAC9-B36336EE467D}" type="presParOf" srcId="{09E1DAB7-B9DD-4AAC-A566-0E12216BBD6D}" destId="{3ED9581A-713C-4599-BF75-F664869DF068}" srcOrd="7" destOrd="0" presId="urn:microsoft.com/office/officeart/2005/8/layout/cycle6"/>
    <dgm:cxn modelId="{43DC640A-3796-455D-ACE2-85C941ED6486}" type="presParOf" srcId="{09E1DAB7-B9DD-4AAC-A566-0E12216BBD6D}" destId="{2E2B4AF8-3EF0-43A4-B08C-222723E5C5DD}" srcOrd="8"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7103B8A-4B12-4CFF-BE51-D84DFA80B25D}" type="doc">
      <dgm:prSet loTypeId="urn:microsoft.com/office/officeart/2005/8/layout/hierarchy3" loCatId="hierarchy" qsTypeId="urn:microsoft.com/office/officeart/2005/8/quickstyle/3d1" qsCatId="3D" csTypeId="urn:microsoft.com/office/officeart/2005/8/colors/accent1_2" csCatId="accent1" phldr="1"/>
      <dgm:spPr/>
      <dgm:t>
        <a:bodyPr/>
        <a:lstStyle/>
        <a:p>
          <a:endParaRPr lang="en-US"/>
        </a:p>
      </dgm:t>
    </dgm:pt>
    <dgm:pt modelId="{CA8E89A9-BAB5-49EA-A0DE-C026B1FD81DF}">
      <dgm:prSet phldrT="[Text]" custT="1"/>
      <dgm:spPr/>
      <dgm:t>
        <a:bodyPr/>
        <a:lstStyle/>
        <a:p>
          <a:r>
            <a:rPr lang="fa-IR" sz="3600" dirty="0" smtClean="0">
              <a:cs typeface="B Titr" pitchFamily="2" charset="-78"/>
            </a:rPr>
            <a:t>اصول محدود کننده</a:t>
          </a:r>
          <a:endParaRPr lang="en-US" sz="3600" dirty="0">
            <a:cs typeface="B Titr" pitchFamily="2" charset="-78"/>
          </a:endParaRPr>
        </a:p>
      </dgm:t>
    </dgm:pt>
    <dgm:pt modelId="{9B21C57E-CC42-401F-87EC-CE1C1A7FCEC1}" type="parTrans" cxnId="{A763301B-C3CB-4480-BD27-E7F7C9C6B52B}">
      <dgm:prSet/>
      <dgm:spPr/>
      <dgm:t>
        <a:bodyPr/>
        <a:lstStyle/>
        <a:p>
          <a:endParaRPr lang="en-US" sz="1600">
            <a:cs typeface="B Titr" pitchFamily="2" charset="-78"/>
          </a:endParaRPr>
        </a:p>
      </dgm:t>
    </dgm:pt>
    <dgm:pt modelId="{2DB27A69-A15B-4952-A970-14A0FD4A8D28}" type="sibTrans" cxnId="{A763301B-C3CB-4480-BD27-E7F7C9C6B52B}">
      <dgm:prSet/>
      <dgm:spPr/>
      <dgm:t>
        <a:bodyPr/>
        <a:lstStyle/>
        <a:p>
          <a:endParaRPr lang="en-US" sz="1600">
            <a:cs typeface="B Titr" pitchFamily="2" charset="-78"/>
          </a:endParaRPr>
        </a:p>
      </dgm:t>
    </dgm:pt>
    <dgm:pt modelId="{59956350-EEE0-47A2-B4B3-A065D062AB62}">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fa-IR" sz="3600" dirty="0" smtClean="0">
              <a:cs typeface="B Titr" pitchFamily="2" charset="-78"/>
            </a:rPr>
            <a:t>محافظه کاری(احتیاط)</a:t>
          </a:r>
          <a:endParaRPr lang="en-US" sz="3600" dirty="0">
            <a:cs typeface="B Titr" pitchFamily="2" charset="-78"/>
          </a:endParaRPr>
        </a:p>
      </dgm:t>
    </dgm:pt>
    <dgm:pt modelId="{8F2E3022-2ED5-4CB6-8D68-A9F701144998}" type="parTrans" cxnId="{9D73D06B-5999-44B8-9CE0-9267040B9FF5}">
      <dgm:prSet/>
      <dgm:spPr/>
      <dgm:t>
        <a:bodyPr/>
        <a:lstStyle/>
        <a:p>
          <a:endParaRPr lang="en-US" sz="1600" dirty="0">
            <a:cs typeface="B Titr" pitchFamily="2" charset="-78"/>
          </a:endParaRPr>
        </a:p>
      </dgm:t>
    </dgm:pt>
    <dgm:pt modelId="{DCDBF1F1-3B15-4F43-A447-A3435BB5A855}" type="sibTrans" cxnId="{9D73D06B-5999-44B8-9CE0-9267040B9FF5}">
      <dgm:prSet/>
      <dgm:spPr/>
      <dgm:t>
        <a:bodyPr/>
        <a:lstStyle/>
        <a:p>
          <a:endParaRPr lang="en-US" sz="1600">
            <a:cs typeface="B Titr" pitchFamily="2" charset="-78"/>
          </a:endParaRPr>
        </a:p>
      </dgm:t>
    </dgm:pt>
    <dgm:pt modelId="{C4B4AA4B-CB38-408C-AA0A-0681B5297F65}">
      <dgm:prSet phldrT="[Text]" custT="1">
        <dgm:style>
          <a:lnRef idx="1">
            <a:schemeClr val="accent4"/>
          </a:lnRef>
          <a:fillRef idx="2">
            <a:schemeClr val="accent4"/>
          </a:fillRef>
          <a:effectRef idx="1">
            <a:schemeClr val="accent4"/>
          </a:effectRef>
          <a:fontRef idx="minor">
            <a:schemeClr val="dk1"/>
          </a:fontRef>
        </dgm:style>
      </dgm:prSet>
      <dgm:spPr/>
      <dgm:t>
        <a:bodyPr/>
        <a:lstStyle/>
        <a:p>
          <a:pPr algn="ctr"/>
          <a:r>
            <a:rPr lang="fa-IR" sz="3600" dirty="0" smtClean="0">
              <a:cs typeface="B Titr" pitchFamily="2" charset="-78"/>
            </a:rPr>
            <a:t>اهمیت</a:t>
          </a:r>
          <a:endParaRPr lang="en-US" sz="3600" dirty="0">
            <a:cs typeface="B Titr" pitchFamily="2" charset="-78"/>
          </a:endParaRPr>
        </a:p>
      </dgm:t>
    </dgm:pt>
    <dgm:pt modelId="{524C6B0E-0B06-4C7C-909D-FC52EDCBD708}" type="parTrans" cxnId="{920BD9E6-D228-4B03-AAC3-36C5CAA2F2CC}">
      <dgm:prSet/>
      <dgm:spPr/>
      <dgm:t>
        <a:bodyPr/>
        <a:lstStyle/>
        <a:p>
          <a:endParaRPr lang="en-US" sz="1600" dirty="0">
            <a:cs typeface="B Titr" pitchFamily="2" charset="-78"/>
          </a:endParaRPr>
        </a:p>
      </dgm:t>
    </dgm:pt>
    <dgm:pt modelId="{FDDC217B-AB0C-4B51-9B27-A57982948378}" type="sibTrans" cxnId="{920BD9E6-D228-4B03-AAC3-36C5CAA2F2CC}">
      <dgm:prSet/>
      <dgm:spPr/>
      <dgm:t>
        <a:bodyPr/>
        <a:lstStyle/>
        <a:p>
          <a:endParaRPr lang="en-US" sz="1600">
            <a:cs typeface="B Titr" pitchFamily="2" charset="-78"/>
          </a:endParaRPr>
        </a:p>
      </dgm:t>
    </dgm:pt>
    <dgm:pt modelId="{FACC7449-9F90-48F0-9C1B-1946A849583C}">
      <dgm:prSet phldrT="[Text]" custT="1">
        <dgm:style>
          <a:lnRef idx="1">
            <a:schemeClr val="accent5"/>
          </a:lnRef>
          <a:fillRef idx="2">
            <a:schemeClr val="accent5"/>
          </a:fillRef>
          <a:effectRef idx="1">
            <a:schemeClr val="accent5"/>
          </a:effectRef>
          <a:fontRef idx="minor">
            <a:schemeClr val="dk1"/>
          </a:fontRef>
        </dgm:style>
      </dgm:prSet>
      <dgm:spPr/>
      <dgm:t>
        <a:bodyPr/>
        <a:lstStyle/>
        <a:p>
          <a:pPr algn="ctr"/>
          <a:r>
            <a:rPr lang="fa-IR" sz="3600" dirty="0" smtClean="0">
              <a:cs typeface="B Titr" pitchFamily="2" charset="-78"/>
            </a:rPr>
            <a:t>افشاء</a:t>
          </a:r>
          <a:endParaRPr lang="en-US" sz="3600" dirty="0">
            <a:cs typeface="B Titr" pitchFamily="2" charset="-78"/>
          </a:endParaRPr>
        </a:p>
      </dgm:t>
    </dgm:pt>
    <dgm:pt modelId="{AE35344B-FE0D-4E4C-B458-C27E109CDFF8}" type="parTrans" cxnId="{8B94CCAF-EE64-49EC-85BF-4DCBC02FEFA8}">
      <dgm:prSet/>
      <dgm:spPr/>
      <dgm:t>
        <a:bodyPr/>
        <a:lstStyle/>
        <a:p>
          <a:endParaRPr lang="en-US" sz="1600" dirty="0">
            <a:cs typeface="B Titr" pitchFamily="2" charset="-78"/>
          </a:endParaRPr>
        </a:p>
      </dgm:t>
    </dgm:pt>
    <dgm:pt modelId="{36994326-8662-4228-9A45-2C3A06629123}" type="sibTrans" cxnId="{8B94CCAF-EE64-49EC-85BF-4DCBC02FEFA8}">
      <dgm:prSet/>
      <dgm:spPr/>
      <dgm:t>
        <a:bodyPr/>
        <a:lstStyle/>
        <a:p>
          <a:endParaRPr lang="en-US" sz="1600">
            <a:cs typeface="B Titr" pitchFamily="2" charset="-78"/>
          </a:endParaRPr>
        </a:p>
      </dgm:t>
    </dgm:pt>
    <dgm:pt modelId="{BAACC4A4-6171-43CA-84F8-362AF82DB3E4}">
      <dgm:prSet phldrT="[Text]" custT="1">
        <dgm:style>
          <a:lnRef idx="1">
            <a:schemeClr val="accent6"/>
          </a:lnRef>
          <a:fillRef idx="2">
            <a:schemeClr val="accent6"/>
          </a:fillRef>
          <a:effectRef idx="1">
            <a:schemeClr val="accent6"/>
          </a:effectRef>
          <a:fontRef idx="minor">
            <a:schemeClr val="dk1"/>
          </a:fontRef>
        </dgm:style>
      </dgm:prSet>
      <dgm:spPr/>
      <dgm:t>
        <a:bodyPr/>
        <a:lstStyle/>
        <a:p>
          <a:pPr algn="ctr"/>
          <a:r>
            <a:rPr lang="fa-IR" sz="3600" dirty="0" smtClean="0">
              <a:cs typeface="B Titr" pitchFamily="2" charset="-78"/>
            </a:rPr>
            <a:t>عینیت(بی طرفی)</a:t>
          </a:r>
          <a:endParaRPr lang="en-US" sz="3600" dirty="0">
            <a:cs typeface="B Titr" pitchFamily="2" charset="-78"/>
          </a:endParaRPr>
        </a:p>
      </dgm:t>
    </dgm:pt>
    <dgm:pt modelId="{237A880D-9185-4572-9933-3A11E3600E84}" type="parTrans" cxnId="{8F2B4D07-3BF7-485D-AD82-CA168F96F3FA}">
      <dgm:prSet/>
      <dgm:spPr/>
      <dgm:t>
        <a:bodyPr/>
        <a:lstStyle/>
        <a:p>
          <a:endParaRPr lang="en-US" sz="1600" dirty="0">
            <a:cs typeface="B Titr" pitchFamily="2" charset="-78"/>
          </a:endParaRPr>
        </a:p>
      </dgm:t>
    </dgm:pt>
    <dgm:pt modelId="{D6CA4E10-5397-44EA-B4F8-23CF2FE2420D}" type="sibTrans" cxnId="{8F2B4D07-3BF7-485D-AD82-CA168F96F3FA}">
      <dgm:prSet/>
      <dgm:spPr/>
      <dgm:t>
        <a:bodyPr/>
        <a:lstStyle/>
        <a:p>
          <a:endParaRPr lang="en-US" sz="1600">
            <a:cs typeface="B Titr" pitchFamily="2" charset="-78"/>
          </a:endParaRPr>
        </a:p>
      </dgm:t>
    </dgm:pt>
    <dgm:pt modelId="{3DC8ED08-2CDF-48DF-BBC3-ED84CD48EA40}" type="pres">
      <dgm:prSet presAssocID="{37103B8A-4B12-4CFF-BE51-D84DFA80B25D}" presName="diagram" presStyleCnt="0">
        <dgm:presLayoutVars>
          <dgm:chPref val="1"/>
          <dgm:dir/>
          <dgm:animOne val="branch"/>
          <dgm:animLvl val="lvl"/>
          <dgm:resizeHandles/>
        </dgm:presLayoutVars>
      </dgm:prSet>
      <dgm:spPr/>
      <dgm:t>
        <a:bodyPr/>
        <a:lstStyle/>
        <a:p>
          <a:endParaRPr lang="en-US"/>
        </a:p>
      </dgm:t>
    </dgm:pt>
    <dgm:pt modelId="{C64D1545-B64A-46A5-878E-6EF367236BF9}" type="pres">
      <dgm:prSet presAssocID="{CA8E89A9-BAB5-49EA-A0DE-C026B1FD81DF}" presName="root" presStyleCnt="0"/>
      <dgm:spPr/>
    </dgm:pt>
    <dgm:pt modelId="{F316CDA4-8A36-496E-A8A6-6B53B687CC32}" type="pres">
      <dgm:prSet presAssocID="{CA8E89A9-BAB5-49EA-A0DE-C026B1FD81DF}" presName="rootComposite" presStyleCnt="0"/>
      <dgm:spPr/>
    </dgm:pt>
    <dgm:pt modelId="{BE1EAF56-79B8-4BE4-AA3D-5B59698DF535}" type="pres">
      <dgm:prSet presAssocID="{CA8E89A9-BAB5-49EA-A0DE-C026B1FD81DF}" presName="rootText" presStyleLbl="node1" presStyleIdx="0" presStyleCnt="1" custScaleX="337670"/>
      <dgm:spPr/>
      <dgm:t>
        <a:bodyPr/>
        <a:lstStyle/>
        <a:p>
          <a:endParaRPr lang="en-US"/>
        </a:p>
      </dgm:t>
    </dgm:pt>
    <dgm:pt modelId="{ADB7A776-80D0-458F-BE9A-E5F1F60DC316}" type="pres">
      <dgm:prSet presAssocID="{CA8E89A9-BAB5-49EA-A0DE-C026B1FD81DF}" presName="rootConnector" presStyleLbl="node1" presStyleIdx="0" presStyleCnt="1"/>
      <dgm:spPr/>
      <dgm:t>
        <a:bodyPr/>
        <a:lstStyle/>
        <a:p>
          <a:endParaRPr lang="en-US"/>
        </a:p>
      </dgm:t>
    </dgm:pt>
    <dgm:pt modelId="{022E6BE1-8F50-4B23-879D-DDBE9FAD08FF}" type="pres">
      <dgm:prSet presAssocID="{CA8E89A9-BAB5-49EA-A0DE-C026B1FD81DF}" presName="childShape" presStyleCnt="0"/>
      <dgm:spPr/>
    </dgm:pt>
    <dgm:pt modelId="{F75AA488-1F51-4845-AFAF-823B0067F981}" type="pres">
      <dgm:prSet presAssocID="{8F2E3022-2ED5-4CB6-8D68-A9F701144998}" presName="Name13" presStyleLbl="parChTrans1D2" presStyleIdx="0" presStyleCnt="4"/>
      <dgm:spPr/>
      <dgm:t>
        <a:bodyPr/>
        <a:lstStyle/>
        <a:p>
          <a:endParaRPr lang="en-US"/>
        </a:p>
      </dgm:t>
    </dgm:pt>
    <dgm:pt modelId="{4A46C921-1E8B-4183-9FF5-6388F50539FA}" type="pres">
      <dgm:prSet presAssocID="{59956350-EEE0-47A2-B4B3-A065D062AB62}" presName="childText" presStyleLbl="bgAcc1" presStyleIdx="0" presStyleCnt="4" custScaleX="251026">
        <dgm:presLayoutVars>
          <dgm:bulletEnabled val="1"/>
        </dgm:presLayoutVars>
      </dgm:prSet>
      <dgm:spPr/>
      <dgm:t>
        <a:bodyPr/>
        <a:lstStyle/>
        <a:p>
          <a:endParaRPr lang="en-US"/>
        </a:p>
      </dgm:t>
    </dgm:pt>
    <dgm:pt modelId="{E1D66853-043F-4202-8008-1DB9EB9FB451}" type="pres">
      <dgm:prSet presAssocID="{524C6B0E-0B06-4C7C-909D-FC52EDCBD708}" presName="Name13" presStyleLbl="parChTrans1D2" presStyleIdx="1" presStyleCnt="4"/>
      <dgm:spPr/>
      <dgm:t>
        <a:bodyPr/>
        <a:lstStyle/>
        <a:p>
          <a:endParaRPr lang="en-US"/>
        </a:p>
      </dgm:t>
    </dgm:pt>
    <dgm:pt modelId="{CBB1D422-B666-4D1F-9C4A-C408458A0956}" type="pres">
      <dgm:prSet presAssocID="{C4B4AA4B-CB38-408C-AA0A-0681B5297F65}" presName="childText" presStyleLbl="bgAcc1" presStyleIdx="1" presStyleCnt="4" custScaleX="273286">
        <dgm:presLayoutVars>
          <dgm:bulletEnabled val="1"/>
        </dgm:presLayoutVars>
      </dgm:prSet>
      <dgm:spPr/>
      <dgm:t>
        <a:bodyPr/>
        <a:lstStyle/>
        <a:p>
          <a:endParaRPr lang="en-US"/>
        </a:p>
      </dgm:t>
    </dgm:pt>
    <dgm:pt modelId="{E2E6B61C-2F49-48D4-A9CF-C902E81EA483}" type="pres">
      <dgm:prSet presAssocID="{AE35344B-FE0D-4E4C-B458-C27E109CDFF8}" presName="Name13" presStyleLbl="parChTrans1D2" presStyleIdx="2" presStyleCnt="4"/>
      <dgm:spPr/>
      <dgm:t>
        <a:bodyPr/>
        <a:lstStyle/>
        <a:p>
          <a:endParaRPr lang="en-US"/>
        </a:p>
      </dgm:t>
    </dgm:pt>
    <dgm:pt modelId="{8AA6F3EF-4331-45C5-8A95-B42CC602030B}" type="pres">
      <dgm:prSet presAssocID="{FACC7449-9F90-48F0-9C1B-1946A849583C}" presName="childText" presStyleLbl="bgAcc1" presStyleIdx="2" presStyleCnt="4" custScaleX="317707">
        <dgm:presLayoutVars>
          <dgm:bulletEnabled val="1"/>
        </dgm:presLayoutVars>
      </dgm:prSet>
      <dgm:spPr/>
      <dgm:t>
        <a:bodyPr/>
        <a:lstStyle/>
        <a:p>
          <a:endParaRPr lang="en-US"/>
        </a:p>
      </dgm:t>
    </dgm:pt>
    <dgm:pt modelId="{4D6827EB-3747-4201-81C6-0DFBA126C3CC}" type="pres">
      <dgm:prSet presAssocID="{237A880D-9185-4572-9933-3A11E3600E84}" presName="Name13" presStyleLbl="parChTrans1D2" presStyleIdx="3" presStyleCnt="4"/>
      <dgm:spPr/>
      <dgm:t>
        <a:bodyPr/>
        <a:lstStyle/>
        <a:p>
          <a:endParaRPr lang="en-US"/>
        </a:p>
      </dgm:t>
    </dgm:pt>
    <dgm:pt modelId="{8B7D672D-20D8-4F4B-9551-CA9DA8E209B4}" type="pres">
      <dgm:prSet presAssocID="{BAACC4A4-6171-43CA-84F8-362AF82DB3E4}" presName="childText" presStyleLbl="bgAcc1" presStyleIdx="3" presStyleCnt="4" custScaleX="355437">
        <dgm:presLayoutVars>
          <dgm:bulletEnabled val="1"/>
        </dgm:presLayoutVars>
      </dgm:prSet>
      <dgm:spPr/>
      <dgm:t>
        <a:bodyPr/>
        <a:lstStyle/>
        <a:p>
          <a:endParaRPr lang="en-US"/>
        </a:p>
      </dgm:t>
    </dgm:pt>
  </dgm:ptLst>
  <dgm:cxnLst>
    <dgm:cxn modelId="{B67903A2-E6EC-4D41-B484-C8E5A4A8E5BE}" type="presOf" srcId="{CA8E89A9-BAB5-49EA-A0DE-C026B1FD81DF}" destId="{ADB7A776-80D0-458F-BE9A-E5F1F60DC316}" srcOrd="1" destOrd="0" presId="urn:microsoft.com/office/officeart/2005/8/layout/hierarchy3"/>
    <dgm:cxn modelId="{3359CB1F-5EE7-4330-A33A-D8E8553D52F4}" type="presOf" srcId="{AE35344B-FE0D-4E4C-B458-C27E109CDFF8}" destId="{E2E6B61C-2F49-48D4-A9CF-C902E81EA483}" srcOrd="0" destOrd="0" presId="urn:microsoft.com/office/officeart/2005/8/layout/hierarchy3"/>
    <dgm:cxn modelId="{BB06A8B2-8667-410F-B94B-557D6DB97F36}" type="presOf" srcId="{8F2E3022-2ED5-4CB6-8D68-A9F701144998}" destId="{F75AA488-1F51-4845-AFAF-823B0067F981}" srcOrd="0" destOrd="0" presId="urn:microsoft.com/office/officeart/2005/8/layout/hierarchy3"/>
    <dgm:cxn modelId="{920BD9E6-D228-4B03-AAC3-36C5CAA2F2CC}" srcId="{CA8E89A9-BAB5-49EA-A0DE-C026B1FD81DF}" destId="{C4B4AA4B-CB38-408C-AA0A-0681B5297F65}" srcOrd="1" destOrd="0" parTransId="{524C6B0E-0B06-4C7C-909D-FC52EDCBD708}" sibTransId="{FDDC217B-AB0C-4B51-9B27-A57982948378}"/>
    <dgm:cxn modelId="{C8B38F3B-34FD-4684-B385-D4DF5D295C01}" type="presOf" srcId="{CA8E89A9-BAB5-49EA-A0DE-C026B1FD81DF}" destId="{BE1EAF56-79B8-4BE4-AA3D-5B59698DF535}" srcOrd="0" destOrd="0" presId="urn:microsoft.com/office/officeart/2005/8/layout/hierarchy3"/>
    <dgm:cxn modelId="{9D73D06B-5999-44B8-9CE0-9267040B9FF5}" srcId="{CA8E89A9-BAB5-49EA-A0DE-C026B1FD81DF}" destId="{59956350-EEE0-47A2-B4B3-A065D062AB62}" srcOrd="0" destOrd="0" parTransId="{8F2E3022-2ED5-4CB6-8D68-A9F701144998}" sibTransId="{DCDBF1F1-3B15-4F43-A447-A3435BB5A855}"/>
    <dgm:cxn modelId="{8B94CCAF-EE64-49EC-85BF-4DCBC02FEFA8}" srcId="{CA8E89A9-BAB5-49EA-A0DE-C026B1FD81DF}" destId="{FACC7449-9F90-48F0-9C1B-1946A849583C}" srcOrd="2" destOrd="0" parTransId="{AE35344B-FE0D-4E4C-B458-C27E109CDFF8}" sibTransId="{36994326-8662-4228-9A45-2C3A06629123}"/>
    <dgm:cxn modelId="{A763301B-C3CB-4480-BD27-E7F7C9C6B52B}" srcId="{37103B8A-4B12-4CFF-BE51-D84DFA80B25D}" destId="{CA8E89A9-BAB5-49EA-A0DE-C026B1FD81DF}" srcOrd="0" destOrd="0" parTransId="{9B21C57E-CC42-401F-87EC-CE1C1A7FCEC1}" sibTransId="{2DB27A69-A15B-4952-A970-14A0FD4A8D28}"/>
    <dgm:cxn modelId="{B6ECF524-CD83-4B6E-B0DD-0888A1F89502}" type="presOf" srcId="{C4B4AA4B-CB38-408C-AA0A-0681B5297F65}" destId="{CBB1D422-B666-4D1F-9C4A-C408458A0956}" srcOrd="0" destOrd="0" presId="urn:microsoft.com/office/officeart/2005/8/layout/hierarchy3"/>
    <dgm:cxn modelId="{189EEE10-43A5-4118-8C9E-148113E3276B}" type="presOf" srcId="{237A880D-9185-4572-9933-3A11E3600E84}" destId="{4D6827EB-3747-4201-81C6-0DFBA126C3CC}" srcOrd="0" destOrd="0" presId="urn:microsoft.com/office/officeart/2005/8/layout/hierarchy3"/>
    <dgm:cxn modelId="{FE40CFF5-A445-4592-A233-A2ABD9E6CC42}" type="presOf" srcId="{59956350-EEE0-47A2-B4B3-A065D062AB62}" destId="{4A46C921-1E8B-4183-9FF5-6388F50539FA}" srcOrd="0" destOrd="0" presId="urn:microsoft.com/office/officeart/2005/8/layout/hierarchy3"/>
    <dgm:cxn modelId="{210FA182-4A58-4474-B94A-413D90178B05}" type="presOf" srcId="{524C6B0E-0B06-4C7C-909D-FC52EDCBD708}" destId="{E1D66853-043F-4202-8008-1DB9EB9FB451}" srcOrd="0" destOrd="0" presId="urn:microsoft.com/office/officeart/2005/8/layout/hierarchy3"/>
    <dgm:cxn modelId="{484C62A2-3E95-4E8E-AC80-76BAF16CFC15}" type="presOf" srcId="{37103B8A-4B12-4CFF-BE51-D84DFA80B25D}" destId="{3DC8ED08-2CDF-48DF-BBC3-ED84CD48EA40}" srcOrd="0" destOrd="0" presId="urn:microsoft.com/office/officeart/2005/8/layout/hierarchy3"/>
    <dgm:cxn modelId="{EEBB1320-5AB5-4410-A2D5-BA695C0AA499}" type="presOf" srcId="{BAACC4A4-6171-43CA-84F8-362AF82DB3E4}" destId="{8B7D672D-20D8-4F4B-9551-CA9DA8E209B4}" srcOrd="0" destOrd="0" presId="urn:microsoft.com/office/officeart/2005/8/layout/hierarchy3"/>
    <dgm:cxn modelId="{E79ADCA6-BFAB-4397-8E4A-DA39F0604B65}" type="presOf" srcId="{FACC7449-9F90-48F0-9C1B-1946A849583C}" destId="{8AA6F3EF-4331-45C5-8A95-B42CC602030B}" srcOrd="0" destOrd="0" presId="urn:microsoft.com/office/officeart/2005/8/layout/hierarchy3"/>
    <dgm:cxn modelId="{8F2B4D07-3BF7-485D-AD82-CA168F96F3FA}" srcId="{CA8E89A9-BAB5-49EA-A0DE-C026B1FD81DF}" destId="{BAACC4A4-6171-43CA-84F8-362AF82DB3E4}" srcOrd="3" destOrd="0" parTransId="{237A880D-9185-4572-9933-3A11E3600E84}" sibTransId="{D6CA4E10-5397-44EA-B4F8-23CF2FE2420D}"/>
    <dgm:cxn modelId="{B98D1843-370B-49A4-AA11-9EE9419BB7FD}" type="presParOf" srcId="{3DC8ED08-2CDF-48DF-BBC3-ED84CD48EA40}" destId="{C64D1545-B64A-46A5-878E-6EF367236BF9}" srcOrd="0" destOrd="0" presId="urn:microsoft.com/office/officeart/2005/8/layout/hierarchy3"/>
    <dgm:cxn modelId="{EC06322F-8A29-4E80-929A-45B92ED2040D}" type="presParOf" srcId="{C64D1545-B64A-46A5-878E-6EF367236BF9}" destId="{F316CDA4-8A36-496E-A8A6-6B53B687CC32}" srcOrd="0" destOrd="0" presId="urn:microsoft.com/office/officeart/2005/8/layout/hierarchy3"/>
    <dgm:cxn modelId="{619E114B-13C7-4BB1-B0D3-9D212889BEC7}" type="presParOf" srcId="{F316CDA4-8A36-496E-A8A6-6B53B687CC32}" destId="{BE1EAF56-79B8-4BE4-AA3D-5B59698DF535}" srcOrd="0" destOrd="0" presId="urn:microsoft.com/office/officeart/2005/8/layout/hierarchy3"/>
    <dgm:cxn modelId="{BACA87C4-73BE-4562-8AA5-FA67F884E289}" type="presParOf" srcId="{F316CDA4-8A36-496E-A8A6-6B53B687CC32}" destId="{ADB7A776-80D0-458F-BE9A-E5F1F60DC316}" srcOrd="1" destOrd="0" presId="urn:microsoft.com/office/officeart/2005/8/layout/hierarchy3"/>
    <dgm:cxn modelId="{71E90A5E-B10A-466B-8A2D-876165CD31A9}" type="presParOf" srcId="{C64D1545-B64A-46A5-878E-6EF367236BF9}" destId="{022E6BE1-8F50-4B23-879D-DDBE9FAD08FF}" srcOrd="1" destOrd="0" presId="urn:microsoft.com/office/officeart/2005/8/layout/hierarchy3"/>
    <dgm:cxn modelId="{996A2BE6-6209-4996-8834-8A7FE66337C3}" type="presParOf" srcId="{022E6BE1-8F50-4B23-879D-DDBE9FAD08FF}" destId="{F75AA488-1F51-4845-AFAF-823B0067F981}" srcOrd="0" destOrd="0" presId="urn:microsoft.com/office/officeart/2005/8/layout/hierarchy3"/>
    <dgm:cxn modelId="{B7C8F856-DC7C-4212-B32A-691B2E004E9F}" type="presParOf" srcId="{022E6BE1-8F50-4B23-879D-DDBE9FAD08FF}" destId="{4A46C921-1E8B-4183-9FF5-6388F50539FA}" srcOrd="1" destOrd="0" presId="urn:microsoft.com/office/officeart/2005/8/layout/hierarchy3"/>
    <dgm:cxn modelId="{BCD74639-67EF-47A0-8781-40AD967C3CF4}" type="presParOf" srcId="{022E6BE1-8F50-4B23-879D-DDBE9FAD08FF}" destId="{E1D66853-043F-4202-8008-1DB9EB9FB451}" srcOrd="2" destOrd="0" presId="urn:microsoft.com/office/officeart/2005/8/layout/hierarchy3"/>
    <dgm:cxn modelId="{3C1D8EA7-CFF6-4F91-9D19-C984EE589181}" type="presParOf" srcId="{022E6BE1-8F50-4B23-879D-DDBE9FAD08FF}" destId="{CBB1D422-B666-4D1F-9C4A-C408458A0956}" srcOrd="3" destOrd="0" presId="urn:microsoft.com/office/officeart/2005/8/layout/hierarchy3"/>
    <dgm:cxn modelId="{820DE8B8-1D39-48D8-9D1B-A628DBED77B7}" type="presParOf" srcId="{022E6BE1-8F50-4B23-879D-DDBE9FAD08FF}" destId="{E2E6B61C-2F49-48D4-A9CF-C902E81EA483}" srcOrd="4" destOrd="0" presId="urn:microsoft.com/office/officeart/2005/8/layout/hierarchy3"/>
    <dgm:cxn modelId="{32964C21-8380-4DD5-9500-5E15E26755BA}" type="presParOf" srcId="{022E6BE1-8F50-4B23-879D-DDBE9FAD08FF}" destId="{8AA6F3EF-4331-45C5-8A95-B42CC602030B}" srcOrd="5" destOrd="0" presId="urn:microsoft.com/office/officeart/2005/8/layout/hierarchy3"/>
    <dgm:cxn modelId="{98388C2F-1179-4E0B-94FC-235C96024861}" type="presParOf" srcId="{022E6BE1-8F50-4B23-879D-DDBE9FAD08FF}" destId="{4D6827EB-3747-4201-81C6-0DFBA126C3CC}" srcOrd="6" destOrd="0" presId="urn:microsoft.com/office/officeart/2005/8/layout/hierarchy3"/>
    <dgm:cxn modelId="{85738FC5-76E1-44FF-B78B-3B0106E4B926}" type="presParOf" srcId="{022E6BE1-8F50-4B23-879D-DDBE9FAD08FF}" destId="{8B7D672D-20D8-4F4B-9551-CA9DA8E209B4}"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4A78701-B17B-40B2-B9E7-D802F04A623F}" type="doc">
      <dgm:prSet loTypeId="urn:microsoft.com/office/officeart/2005/8/layout/radial4" loCatId="relationship" qsTypeId="urn:microsoft.com/office/officeart/2005/8/quickstyle/simple4" qsCatId="simple" csTypeId="urn:microsoft.com/office/officeart/2005/8/colors/accent6_1" csCatId="accent6" phldr="1"/>
      <dgm:spPr/>
      <dgm:t>
        <a:bodyPr/>
        <a:lstStyle/>
        <a:p>
          <a:endParaRPr lang="en-US"/>
        </a:p>
      </dgm:t>
    </dgm:pt>
    <dgm:pt modelId="{5697524B-60E8-4B5F-B30B-EF5FCC187E5E}">
      <dgm:prSet phldrT="[Text]">
        <dgm:style>
          <a:lnRef idx="1">
            <a:schemeClr val="accent2"/>
          </a:lnRef>
          <a:fillRef idx="2">
            <a:schemeClr val="accent2"/>
          </a:fillRef>
          <a:effectRef idx="1">
            <a:schemeClr val="accent2"/>
          </a:effectRef>
          <a:fontRef idx="minor">
            <a:schemeClr val="dk1"/>
          </a:fontRef>
        </dgm:style>
      </dgm:prSet>
      <dgm:spPr/>
      <dgm:t>
        <a:bodyPr/>
        <a:lstStyle/>
        <a:p>
          <a:r>
            <a:rPr lang="fa-IR" dirty="0" smtClean="0">
              <a:cs typeface="B Titr" pitchFamily="2" charset="-78"/>
            </a:rPr>
            <a:t>اصول مبتنی بر برون دادها</a:t>
          </a:r>
          <a:endParaRPr lang="en-US" dirty="0">
            <a:cs typeface="B Titr" pitchFamily="2" charset="-78"/>
          </a:endParaRPr>
        </a:p>
      </dgm:t>
    </dgm:pt>
    <dgm:pt modelId="{7DF45134-8BAC-49B1-8425-711357D6FE0A}" type="parTrans" cxnId="{33915773-F0BF-4A37-ADD0-0656FEEBC939}">
      <dgm:prSet/>
      <dgm:spPr/>
      <dgm:t>
        <a:bodyPr/>
        <a:lstStyle/>
        <a:p>
          <a:endParaRPr lang="en-US">
            <a:cs typeface="B Titr" pitchFamily="2" charset="-78"/>
          </a:endParaRPr>
        </a:p>
      </dgm:t>
    </dgm:pt>
    <dgm:pt modelId="{F43A06A2-2A14-4B29-B060-8F67A73FDBDB}" type="sibTrans" cxnId="{33915773-F0BF-4A37-ADD0-0656FEEBC939}">
      <dgm:prSet/>
      <dgm:spPr/>
      <dgm:t>
        <a:bodyPr/>
        <a:lstStyle/>
        <a:p>
          <a:endParaRPr lang="en-US">
            <a:cs typeface="B Titr" pitchFamily="2" charset="-78"/>
          </a:endParaRPr>
        </a:p>
      </dgm:t>
    </dgm:pt>
    <dgm:pt modelId="{19C70D4E-11A6-4E59-B2E0-9B7D48A17CBB}">
      <dgm:prSet phldrT="[Text]">
        <dgm:style>
          <a:lnRef idx="1">
            <a:schemeClr val="accent4"/>
          </a:lnRef>
          <a:fillRef idx="2">
            <a:schemeClr val="accent4"/>
          </a:fillRef>
          <a:effectRef idx="1">
            <a:schemeClr val="accent4"/>
          </a:effectRef>
          <a:fontRef idx="minor">
            <a:schemeClr val="dk1"/>
          </a:fontRef>
        </dgm:style>
      </dgm:prSet>
      <dgm:spPr/>
      <dgm:t>
        <a:bodyPr/>
        <a:lstStyle/>
        <a:p>
          <a:r>
            <a:rPr lang="fa-IR" dirty="0" smtClean="0">
              <a:cs typeface="B Titr" pitchFamily="2" charset="-78"/>
            </a:rPr>
            <a:t>یکنواختی</a:t>
          </a:r>
          <a:endParaRPr lang="en-US" dirty="0">
            <a:cs typeface="B Titr" pitchFamily="2" charset="-78"/>
          </a:endParaRPr>
        </a:p>
      </dgm:t>
    </dgm:pt>
    <dgm:pt modelId="{37C09775-21FF-4D30-AB80-D57B49C69D9E}" type="parTrans" cxnId="{203F513B-BD41-41F3-8788-2DB9B05F5058}">
      <dgm:prSet>
        <dgm:style>
          <a:lnRef idx="0">
            <a:schemeClr val="accent3"/>
          </a:lnRef>
          <a:fillRef idx="3">
            <a:schemeClr val="accent3"/>
          </a:fillRef>
          <a:effectRef idx="3">
            <a:schemeClr val="accent3"/>
          </a:effectRef>
          <a:fontRef idx="minor">
            <a:schemeClr val="lt1"/>
          </a:fontRef>
        </dgm:style>
      </dgm:prSet>
      <dgm:spPr/>
      <dgm:t>
        <a:bodyPr/>
        <a:lstStyle/>
        <a:p>
          <a:endParaRPr lang="en-US" dirty="0">
            <a:cs typeface="B Titr" pitchFamily="2" charset="-78"/>
          </a:endParaRPr>
        </a:p>
      </dgm:t>
    </dgm:pt>
    <dgm:pt modelId="{F9135567-D1C8-42B1-A6CB-3BFA5A150181}" type="sibTrans" cxnId="{203F513B-BD41-41F3-8788-2DB9B05F5058}">
      <dgm:prSet/>
      <dgm:spPr/>
      <dgm:t>
        <a:bodyPr/>
        <a:lstStyle/>
        <a:p>
          <a:endParaRPr lang="en-US">
            <a:cs typeface="B Titr" pitchFamily="2" charset="-78"/>
          </a:endParaRPr>
        </a:p>
      </dgm:t>
    </dgm:pt>
    <dgm:pt modelId="{3575BD82-EF44-4ED0-B38E-63E4AFD80A1C}">
      <dgm:prSet phldrT="[Text]">
        <dgm:style>
          <a:lnRef idx="1">
            <a:schemeClr val="accent5"/>
          </a:lnRef>
          <a:fillRef idx="2">
            <a:schemeClr val="accent5"/>
          </a:fillRef>
          <a:effectRef idx="1">
            <a:schemeClr val="accent5"/>
          </a:effectRef>
          <a:fontRef idx="minor">
            <a:schemeClr val="dk1"/>
          </a:fontRef>
        </dgm:style>
      </dgm:prSet>
      <dgm:spPr/>
      <dgm:t>
        <a:bodyPr/>
        <a:lstStyle/>
        <a:p>
          <a:r>
            <a:rPr lang="fa-IR" dirty="0" smtClean="0">
              <a:cs typeface="B Titr" pitchFamily="2" charset="-78"/>
            </a:rPr>
            <a:t>ثبات رویه</a:t>
          </a:r>
          <a:endParaRPr lang="en-US" dirty="0">
            <a:cs typeface="B Titr" pitchFamily="2" charset="-78"/>
          </a:endParaRPr>
        </a:p>
      </dgm:t>
    </dgm:pt>
    <dgm:pt modelId="{CCA42A3C-780C-4675-80F2-C3B4A5F2D2C2}" type="parTrans" cxnId="{64965A3B-3986-4BAF-A54E-A2638EB2B0B4}">
      <dgm:prSet>
        <dgm:style>
          <a:lnRef idx="0">
            <a:schemeClr val="accent3"/>
          </a:lnRef>
          <a:fillRef idx="3">
            <a:schemeClr val="accent3"/>
          </a:fillRef>
          <a:effectRef idx="3">
            <a:schemeClr val="accent3"/>
          </a:effectRef>
          <a:fontRef idx="minor">
            <a:schemeClr val="lt1"/>
          </a:fontRef>
        </dgm:style>
      </dgm:prSet>
      <dgm:spPr/>
      <dgm:t>
        <a:bodyPr/>
        <a:lstStyle/>
        <a:p>
          <a:endParaRPr lang="en-US" dirty="0">
            <a:cs typeface="B Titr" pitchFamily="2" charset="-78"/>
          </a:endParaRPr>
        </a:p>
      </dgm:t>
    </dgm:pt>
    <dgm:pt modelId="{D4A4A414-7374-4B66-B3E3-4AC0667E4D33}" type="sibTrans" cxnId="{64965A3B-3986-4BAF-A54E-A2638EB2B0B4}">
      <dgm:prSet/>
      <dgm:spPr/>
      <dgm:t>
        <a:bodyPr/>
        <a:lstStyle/>
        <a:p>
          <a:endParaRPr lang="en-US">
            <a:cs typeface="B Titr" pitchFamily="2" charset="-78"/>
          </a:endParaRPr>
        </a:p>
      </dgm:t>
    </dgm:pt>
    <dgm:pt modelId="{0549B787-D585-4122-A877-88D2372E7C21}">
      <dgm:prSet phldrT="[Text]">
        <dgm:style>
          <a:lnRef idx="1">
            <a:schemeClr val="accent1"/>
          </a:lnRef>
          <a:fillRef idx="2">
            <a:schemeClr val="accent1"/>
          </a:fillRef>
          <a:effectRef idx="1">
            <a:schemeClr val="accent1"/>
          </a:effectRef>
          <a:fontRef idx="minor">
            <a:schemeClr val="dk1"/>
          </a:fontRef>
        </dgm:style>
      </dgm:prSet>
      <dgm:spPr/>
      <dgm:t>
        <a:bodyPr/>
        <a:lstStyle/>
        <a:p>
          <a:r>
            <a:rPr lang="fa-IR" dirty="0" smtClean="0">
              <a:cs typeface="B Titr" pitchFamily="2" charset="-78"/>
            </a:rPr>
            <a:t>قابلیت مقایسه</a:t>
          </a:r>
          <a:endParaRPr lang="en-US" dirty="0">
            <a:cs typeface="B Titr" pitchFamily="2" charset="-78"/>
          </a:endParaRPr>
        </a:p>
      </dgm:t>
    </dgm:pt>
    <dgm:pt modelId="{34CD5659-419E-4BF8-B036-0C389C3E411A}" type="parTrans" cxnId="{1C429A24-5421-4A42-84CC-0EC6EE6A2968}">
      <dgm:prSet>
        <dgm:style>
          <a:lnRef idx="0">
            <a:schemeClr val="accent3"/>
          </a:lnRef>
          <a:fillRef idx="3">
            <a:schemeClr val="accent3"/>
          </a:fillRef>
          <a:effectRef idx="3">
            <a:schemeClr val="accent3"/>
          </a:effectRef>
          <a:fontRef idx="minor">
            <a:schemeClr val="lt1"/>
          </a:fontRef>
        </dgm:style>
      </dgm:prSet>
      <dgm:spPr/>
      <dgm:t>
        <a:bodyPr/>
        <a:lstStyle/>
        <a:p>
          <a:endParaRPr lang="en-US" dirty="0">
            <a:cs typeface="B Titr" pitchFamily="2" charset="-78"/>
          </a:endParaRPr>
        </a:p>
      </dgm:t>
    </dgm:pt>
    <dgm:pt modelId="{D7AB52F9-E298-4AE1-BF3D-279ED5163468}" type="sibTrans" cxnId="{1C429A24-5421-4A42-84CC-0EC6EE6A2968}">
      <dgm:prSet/>
      <dgm:spPr/>
      <dgm:t>
        <a:bodyPr/>
        <a:lstStyle/>
        <a:p>
          <a:endParaRPr lang="en-US">
            <a:cs typeface="B Titr" pitchFamily="2" charset="-78"/>
          </a:endParaRPr>
        </a:p>
      </dgm:t>
    </dgm:pt>
    <dgm:pt modelId="{F5B5F588-0AB9-4B1E-A70A-15DAD32654D0}" type="pres">
      <dgm:prSet presAssocID="{64A78701-B17B-40B2-B9E7-D802F04A623F}" presName="cycle" presStyleCnt="0">
        <dgm:presLayoutVars>
          <dgm:chMax val="1"/>
          <dgm:dir/>
          <dgm:animLvl val="ctr"/>
          <dgm:resizeHandles val="exact"/>
        </dgm:presLayoutVars>
      </dgm:prSet>
      <dgm:spPr/>
      <dgm:t>
        <a:bodyPr/>
        <a:lstStyle/>
        <a:p>
          <a:endParaRPr lang="en-US"/>
        </a:p>
      </dgm:t>
    </dgm:pt>
    <dgm:pt modelId="{F7F69537-9A20-4DA2-8A62-E589183E08C0}" type="pres">
      <dgm:prSet presAssocID="{5697524B-60E8-4B5F-B30B-EF5FCC187E5E}" presName="centerShape" presStyleLbl="node0" presStyleIdx="0" presStyleCnt="1" custLinFactNeighborX="2220" custLinFactNeighborY="-49758"/>
      <dgm:spPr/>
      <dgm:t>
        <a:bodyPr/>
        <a:lstStyle/>
        <a:p>
          <a:endParaRPr lang="en-US"/>
        </a:p>
      </dgm:t>
    </dgm:pt>
    <dgm:pt modelId="{D8141369-5C47-4CFE-BE92-1D68C977024D}" type="pres">
      <dgm:prSet presAssocID="{37C09775-21FF-4D30-AB80-D57B49C69D9E}" presName="parTrans" presStyleLbl="bgSibTrans2D1" presStyleIdx="0" presStyleCnt="3"/>
      <dgm:spPr/>
      <dgm:t>
        <a:bodyPr/>
        <a:lstStyle/>
        <a:p>
          <a:endParaRPr lang="en-US"/>
        </a:p>
      </dgm:t>
    </dgm:pt>
    <dgm:pt modelId="{77484B19-22C0-4CCD-ACCC-A524A195B906}" type="pres">
      <dgm:prSet presAssocID="{19C70D4E-11A6-4E59-B2E0-9B7D48A17CBB}" presName="node" presStyleLbl="node1" presStyleIdx="0" presStyleCnt="3" custRadScaleRad="79146" custRadScaleInc="-40588">
        <dgm:presLayoutVars>
          <dgm:bulletEnabled val="1"/>
        </dgm:presLayoutVars>
      </dgm:prSet>
      <dgm:spPr/>
      <dgm:t>
        <a:bodyPr/>
        <a:lstStyle/>
        <a:p>
          <a:endParaRPr lang="en-US"/>
        </a:p>
      </dgm:t>
    </dgm:pt>
    <dgm:pt modelId="{0BA15933-F795-4E9C-905C-E85D200270D6}" type="pres">
      <dgm:prSet presAssocID="{CCA42A3C-780C-4675-80F2-C3B4A5F2D2C2}" presName="parTrans" presStyleLbl="bgSibTrans2D1" presStyleIdx="1" presStyleCnt="3"/>
      <dgm:spPr/>
      <dgm:t>
        <a:bodyPr/>
        <a:lstStyle/>
        <a:p>
          <a:endParaRPr lang="en-US"/>
        </a:p>
      </dgm:t>
    </dgm:pt>
    <dgm:pt modelId="{CB99054F-83F7-488A-BBBB-049D8135D8E7}" type="pres">
      <dgm:prSet presAssocID="{3575BD82-EF44-4ED0-B38E-63E4AFD80A1C}" presName="node" presStyleLbl="node1" presStyleIdx="1" presStyleCnt="3" custRadScaleRad="12174" custRadScaleInc="297186">
        <dgm:presLayoutVars>
          <dgm:bulletEnabled val="1"/>
        </dgm:presLayoutVars>
      </dgm:prSet>
      <dgm:spPr/>
      <dgm:t>
        <a:bodyPr/>
        <a:lstStyle/>
        <a:p>
          <a:endParaRPr lang="en-US"/>
        </a:p>
      </dgm:t>
    </dgm:pt>
    <dgm:pt modelId="{E5560DA0-739E-4C18-BC94-9E839E4710F2}" type="pres">
      <dgm:prSet presAssocID="{34CD5659-419E-4BF8-B036-0C389C3E411A}" presName="parTrans" presStyleLbl="bgSibTrans2D1" presStyleIdx="2" presStyleCnt="3"/>
      <dgm:spPr/>
      <dgm:t>
        <a:bodyPr/>
        <a:lstStyle/>
        <a:p>
          <a:endParaRPr lang="en-US"/>
        </a:p>
      </dgm:t>
    </dgm:pt>
    <dgm:pt modelId="{F21A03D8-4FEE-4F36-8E83-DDE9B89FBE6F}" type="pres">
      <dgm:prSet presAssocID="{0549B787-D585-4122-A877-88D2372E7C21}" presName="node" presStyleLbl="node1" presStyleIdx="2" presStyleCnt="3" custRadScaleRad="79473" custRadScaleInc="43384">
        <dgm:presLayoutVars>
          <dgm:bulletEnabled val="1"/>
        </dgm:presLayoutVars>
      </dgm:prSet>
      <dgm:spPr/>
      <dgm:t>
        <a:bodyPr/>
        <a:lstStyle/>
        <a:p>
          <a:endParaRPr lang="en-US"/>
        </a:p>
      </dgm:t>
    </dgm:pt>
  </dgm:ptLst>
  <dgm:cxnLst>
    <dgm:cxn modelId="{9DD26F00-03DC-4565-A4B8-E0664D092EE4}" type="presOf" srcId="{0549B787-D585-4122-A877-88D2372E7C21}" destId="{F21A03D8-4FEE-4F36-8E83-DDE9B89FBE6F}" srcOrd="0" destOrd="0" presId="urn:microsoft.com/office/officeart/2005/8/layout/radial4"/>
    <dgm:cxn modelId="{E4636ABF-3174-4D2F-B172-4797B28FB040}" type="presOf" srcId="{CCA42A3C-780C-4675-80F2-C3B4A5F2D2C2}" destId="{0BA15933-F795-4E9C-905C-E85D200270D6}" srcOrd="0" destOrd="0" presId="urn:microsoft.com/office/officeart/2005/8/layout/radial4"/>
    <dgm:cxn modelId="{91874CBC-29E0-4CFC-A6B4-A59B02CE267A}" type="presOf" srcId="{3575BD82-EF44-4ED0-B38E-63E4AFD80A1C}" destId="{CB99054F-83F7-488A-BBBB-049D8135D8E7}" srcOrd="0" destOrd="0" presId="urn:microsoft.com/office/officeart/2005/8/layout/radial4"/>
    <dgm:cxn modelId="{8EA1ABA5-FC45-4257-807F-016D8C4B3348}" type="presOf" srcId="{5697524B-60E8-4B5F-B30B-EF5FCC187E5E}" destId="{F7F69537-9A20-4DA2-8A62-E589183E08C0}" srcOrd="0" destOrd="0" presId="urn:microsoft.com/office/officeart/2005/8/layout/radial4"/>
    <dgm:cxn modelId="{203F513B-BD41-41F3-8788-2DB9B05F5058}" srcId="{5697524B-60E8-4B5F-B30B-EF5FCC187E5E}" destId="{19C70D4E-11A6-4E59-B2E0-9B7D48A17CBB}" srcOrd="0" destOrd="0" parTransId="{37C09775-21FF-4D30-AB80-D57B49C69D9E}" sibTransId="{F9135567-D1C8-42B1-A6CB-3BFA5A150181}"/>
    <dgm:cxn modelId="{64965A3B-3986-4BAF-A54E-A2638EB2B0B4}" srcId="{5697524B-60E8-4B5F-B30B-EF5FCC187E5E}" destId="{3575BD82-EF44-4ED0-B38E-63E4AFD80A1C}" srcOrd="1" destOrd="0" parTransId="{CCA42A3C-780C-4675-80F2-C3B4A5F2D2C2}" sibTransId="{D4A4A414-7374-4B66-B3E3-4AC0667E4D33}"/>
    <dgm:cxn modelId="{E977C2A6-F21A-4732-8122-282A84B4AD2C}" type="presOf" srcId="{34CD5659-419E-4BF8-B036-0C389C3E411A}" destId="{E5560DA0-739E-4C18-BC94-9E839E4710F2}" srcOrd="0" destOrd="0" presId="urn:microsoft.com/office/officeart/2005/8/layout/radial4"/>
    <dgm:cxn modelId="{1C429A24-5421-4A42-84CC-0EC6EE6A2968}" srcId="{5697524B-60E8-4B5F-B30B-EF5FCC187E5E}" destId="{0549B787-D585-4122-A877-88D2372E7C21}" srcOrd="2" destOrd="0" parTransId="{34CD5659-419E-4BF8-B036-0C389C3E411A}" sibTransId="{D7AB52F9-E298-4AE1-BF3D-279ED5163468}"/>
    <dgm:cxn modelId="{33915773-F0BF-4A37-ADD0-0656FEEBC939}" srcId="{64A78701-B17B-40B2-B9E7-D802F04A623F}" destId="{5697524B-60E8-4B5F-B30B-EF5FCC187E5E}" srcOrd="0" destOrd="0" parTransId="{7DF45134-8BAC-49B1-8425-711357D6FE0A}" sibTransId="{F43A06A2-2A14-4B29-B060-8F67A73FDBDB}"/>
    <dgm:cxn modelId="{8C8930B6-4C06-481E-B2D8-D90A2A91F087}" type="presOf" srcId="{19C70D4E-11A6-4E59-B2E0-9B7D48A17CBB}" destId="{77484B19-22C0-4CCD-ACCC-A524A195B906}" srcOrd="0" destOrd="0" presId="urn:microsoft.com/office/officeart/2005/8/layout/radial4"/>
    <dgm:cxn modelId="{14C91372-378B-4C3B-AA4F-0EE0F4C2BD22}" type="presOf" srcId="{64A78701-B17B-40B2-B9E7-D802F04A623F}" destId="{F5B5F588-0AB9-4B1E-A70A-15DAD32654D0}" srcOrd="0" destOrd="0" presId="urn:microsoft.com/office/officeart/2005/8/layout/radial4"/>
    <dgm:cxn modelId="{8830658F-21CA-4768-85AA-E443557E6A82}" type="presOf" srcId="{37C09775-21FF-4D30-AB80-D57B49C69D9E}" destId="{D8141369-5C47-4CFE-BE92-1D68C977024D}" srcOrd="0" destOrd="0" presId="urn:microsoft.com/office/officeart/2005/8/layout/radial4"/>
    <dgm:cxn modelId="{F0DF67A5-CE6A-4925-B0E6-72811CB1176E}" type="presParOf" srcId="{F5B5F588-0AB9-4B1E-A70A-15DAD32654D0}" destId="{F7F69537-9A20-4DA2-8A62-E589183E08C0}" srcOrd="0" destOrd="0" presId="urn:microsoft.com/office/officeart/2005/8/layout/radial4"/>
    <dgm:cxn modelId="{DB495042-D1CA-46A7-8083-DDDF463E6B70}" type="presParOf" srcId="{F5B5F588-0AB9-4B1E-A70A-15DAD32654D0}" destId="{D8141369-5C47-4CFE-BE92-1D68C977024D}" srcOrd="1" destOrd="0" presId="urn:microsoft.com/office/officeart/2005/8/layout/radial4"/>
    <dgm:cxn modelId="{C1AC4526-9AB8-4B4A-9B20-DCEAADF0E1AE}" type="presParOf" srcId="{F5B5F588-0AB9-4B1E-A70A-15DAD32654D0}" destId="{77484B19-22C0-4CCD-ACCC-A524A195B906}" srcOrd="2" destOrd="0" presId="urn:microsoft.com/office/officeart/2005/8/layout/radial4"/>
    <dgm:cxn modelId="{4FCD5631-7196-4ADD-A472-7140904EE023}" type="presParOf" srcId="{F5B5F588-0AB9-4B1E-A70A-15DAD32654D0}" destId="{0BA15933-F795-4E9C-905C-E85D200270D6}" srcOrd="3" destOrd="0" presId="urn:microsoft.com/office/officeart/2005/8/layout/radial4"/>
    <dgm:cxn modelId="{F60C435E-7016-4E96-99B3-AD319B41590F}" type="presParOf" srcId="{F5B5F588-0AB9-4B1E-A70A-15DAD32654D0}" destId="{CB99054F-83F7-488A-BBBB-049D8135D8E7}" srcOrd="4" destOrd="0" presId="urn:microsoft.com/office/officeart/2005/8/layout/radial4"/>
    <dgm:cxn modelId="{973F310E-FB6B-4D88-BA20-9D3B746D3B49}" type="presParOf" srcId="{F5B5F588-0AB9-4B1E-A70A-15DAD32654D0}" destId="{E5560DA0-739E-4C18-BC94-9E839E4710F2}" srcOrd="5" destOrd="0" presId="urn:microsoft.com/office/officeart/2005/8/layout/radial4"/>
    <dgm:cxn modelId="{4290E2A4-1DD9-4A96-A8C5-FB7957C6D95E}" type="presParOf" srcId="{F5B5F588-0AB9-4B1E-A70A-15DAD32654D0}" destId="{F21A03D8-4FEE-4F36-8E83-DDE9B89FBE6F}"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0746E85-B3E2-413B-B70E-E8B7485381CE}" type="doc">
      <dgm:prSet loTypeId="urn:microsoft.com/office/officeart/2005/8/layout/hList6" loCatId="list" qsTypeId="urn:microsoft.com/office/officeart/2005/8/quickstyle/3d6" qsCatId="3D" csTypeId="urn:microsoft.com/office/officeart/2005/8/colors/accent1_2" csCatId="accent1" phldr="1"/>
      <dgm:spPr/>
      <dgm:t>
        <a:bodyPr/>
        <a:lstStyle/>
        <a:p>
          <a:endParaRPr lang="en-US"/>
        </a:p>
      </dgm:t>
    </dgm:pt>
    <dgm:pt modelId="{BDBE9F41-DFE7-4D4B-A303-81ADA87AEEB3}">
      <dgm:prSet phldrT="[Text]" custT="1">
        <dgm:style>
          <a:lnRef idx="1">
            <a:schemeClr val="accent5"/>
          </a:lnRef>
          <a:fillRef idx="3">
            <a:schemeClr val="accent5"/>
          </a:fillRef>
          <a:effectRef idx="2">
            <a:schemeClr val="accent5"/>
          </a:effectRef>
          <a:fontRef idx="minor">
            <a:schemeClr val="lt1"/>
          </a:fontRef>
        </dgm:style>
      </dgm:prSet>
      <dgm:spPr/>
      <dgm:t>
        <a:bodyPr/>
        <a:lstStyle/>
        <a:p>
          <a:r>
            <a:rPr lang="fa-IR" sz="2000" dirty="0" smtClean="0">
              <a:solidFill>
                <a:schemeClr val="tx1"/>
              </a:solidFill>
              <a:cs typeface="B Titr" pitchFamily="2" charset="-78"/>
            </a:rPr>
            <a:t>تئوری وجوه</a:t>
          </a:r>
          <a:endParaRPr lang="en-US" sz="2000" dirty="0">
            <a:solidFill>
              <a:schemeClr val="tx1"/>
            </a:solidFill>
            <a:cs typeface="B Titr" pitchFamily="2" charset="-78"/>
          </a:endParaRPr>
        </a:p>
      </dgm:t>
    </dgm:pt>
    <dgm:pt modelId="{17C2ECBF-D093-4FAA-A7EE-3FED3C51355D}" type="parTrans" cxnId="{38129B41-EA68-4493-9548-A81CD219DE86}">
      <dgm:prSet/>
      <dgm:spPr/>
      <dgm:t>
        <a:bodyPr/>
        <a:lstStyle/>
        <a:p>
          <a:endParaRPr lang="en-US">
            <a:solidFill>
              <a:srgbClr val="FF0000"/>
            </a:solidFill>
            <a:cs typeface="B Titr" pitchFamily="2" charset="-78"/>
          </a:endParaRPr>
        </a:p>
      </dgm:t>
    </dgm:pt>
    <dgm:pt modelId="{FD762DE8-2251-477B-A624-C49390E3C1FF}" type="sibTrans" cxnId="{38129B41-EA68-4493-9548-A81CD219DE86}">
      <dgm:prSet/>
      <dgm:spPr/>
      <dgm:t>
        <a:bodyPr/>
        <a:lstStyle/>
        <a:p>
          <a:endParaRPr lang="en-US">
            <a:solidFill>
              <a:srgbClr val="FF0000"/>
            </a:solidFill>
            <a:cs typeface="B Titr" pitchFamily="2" charset="-78"/>
          </a:endParaRPr>
        </a:p>
      </dgm:t>
    </dgm:pt>
    <dgm:pt modelId="{E6603D86-89BE-4231-B4FE-48FD8E77C528}">
      <dgm:prSet phldrT="[Text]" custT="1">
        <dgm:style>
          <a:lnRef idx="1">
            <a:schemeClr val="accent5"/>
          </a:lnRef>
          <a:fillRef idx="3">
            <a:schemeClr val="accent5"/>
          </a:fillRef>
          <a:effectRef idx="2">
            <a:schemeClr val="accent5"/>
          </a:effectRef>
          <a:fontRef idx="minor">
            <a:schemeClr val="lt1"/>
          </a:fontRef>
        </dgm:style>
      </dgm:prSet>
      <dgm:spPr/>
      <dgm:t>
        <a:bodyPr/>
        <a:lstStyle/>
        <a:p>
          <a:r>
            <a:rPr lang="fa-IR" sz="2000" dirty="0" smtClean="0">
              <a:solidFill>
                <a:schemeClr val="tx1"/>
              </a:solidFill>
              <a:cs typeface="B Titr" pitchFamily="2" charset="-78"/>
            </a:rPr>
            <a:t>تئوری حقوق باقیمانده</a:t>
          </a:r>
          <a:endParaRPr lang="en-US" sz="2000" dirty="0">
            <a:solidFill>
              <a:schemeClr val="tx1"/>
            </a:solidFill>
            <a:cs typeface="B Titr" pitchFamily="2" charset="-78"/>
          </a:endParaRPr>
        </a:p>
      </dgm:t>
    </dgm:pt>
    <dgm:pt modelId="{C6A5E0BA-853F-4A99-9B14-4C4850050D00}" type="parTrans" cxnId="{DE33E0F2-034E-4C42-995D-30C9C8F0DF49}">
      <dgm:prSet/>
      <dgm:spPr/>
      <dgm:t>
        <a:bodyPr/>
        <a:lstStyle/>
        <a:p>
          <a:endParaRPr lang="en-US">
            <a:solidFill>
              <a:srgbClr val="FF0000"/>
            </a:solidFill>
            <a:cs typeface="B Titr" pitchFamily="2" charset="-78"/>
          </a:endParaRPr>
        </a:p>
      </dgm:t>
    </dgm:pt>
    <dgm:pt modelId="{611F5166-08BC-4741-B3E3-671AA5C83EEA}" type="sibTrans" cxnId="{DE33E0F2-034E-4C42-995D-30C9C8F0DF49}">
      <dgm:prSet/>
      <dgm:spPr/>
      <dgm:t>
        <a:bodyPr/>
        <a:lstStyle/>
        <a:p>
          <a:endParaRPr lang="en-US">
            <a:solidFill>
              <a:srgbClr val="FF0000"/>
            </a:solidFill>
            <a:cs typeface="B Titr" pitchFamily="2" charset="-78"/>
          </a:endParaRPr>
        </a:p>
      </dgm:t>
    </dgm:pt>
    <dgm:pt modelId="{1D7338C5-D30B-4422-AD41-2D68E0570637}">
      <dgm:prSet phldrT="[Text]" custT="1">
        <dgm:style>
          <a:lnRef idx="1">
            <a:schemeClr val="accent5"/>
          </a:lnRef>
          <a:fillRef idx="3">
            <a:schemeClr val="accent5"/>
          </a:fillRef>
          <a:effectRef idx="2">
            <a:schemeClr val="accent5"/>
          </a:effectRef>
          <a:fontRef idx="minor">
            <a:schemeClr val="lt1"/>
          </a:fontRef>
        </dgm:style>
      </dgm:prSet>
      <dgm:spPr/>
      <dgm:t>
        <a:bodyPr/>
        <a:lstStyle/>
        <a:p>
          <a:r>
            <a:rPr lang="fa-IR" sz="2000" dirty="0" smtClean="0">
              <a:solidFill>
                <a:schemeClr val="tx1"/>
              </a:solidFill>
              <a:cs typeface="B Titr" pitchFamily="2" charset="-78"/>
            </a:rPr>
            <a:t>تئوری واحد حسابداری</a:t>
          </a:r>
          <a:endParaRPr lang="en-US" sz="2000" dirty="0">
            <a:solidFill>
              <a:schemeClr val="tx1"/>
            </a:solidFill>
            <a:cs typeface="B Titr" pitchFamily="2" charset="-78"/>
          </a:endParaRPr>
        </a:p>
      </dgm:t>
    </dgm:pt>
    <dgm:pt modelId="{B89D91CD-B62E-4413-9CF6-57161797645A}" type="sibTrans" cxnId="{AEB6DD21-335D-49B4-995F-F2E2AFAB267B}">
      <dgm:prSet/>
      <dgm:spPr/>
      <dgm:t>
        <a:bodyPr/>
        <a:lstStyle/>
        <a:p>
          <a:endParaRPr lang="en-US">
            <a:solidFill>
              <a:srgbClr val="FF0000"/>
            </a:solidFill>
            <a:cs typeface="B Titr" pitchFamily="2" charset="-78"/>
          </a:endParaRPr>
        </a:p>
      </dgm:t>
    </dgm:pt>
    <dgm:pt modelId="{BB444E0A-9C45-4A4D-8B9E-FDA8D5D49FE3}" type="parTrans" cxnId="{AEB6DD21-335D-49B4-995F-F2E2AFAB267B}">
      <dgm:prSet/>
      <dgm:spPr/>
      <dgm:t>
        <a:bodyPr/>
        <a:lstStyle/>
        <a:p>
          <a:endParaRPr lang="en-US">
            <a:solidFill>
              <a:srgbClr val="FF0000"/>
            </a:solidFill>
            <a:cs typeface="B Titr" pitchFamily="2" charset="-78"/>
          </a:endParaRPr>
        </a:p>
      </dgm:t>
    </dgm:pt>
    <dgm:pt modelId="{5E61A915-D16F-43E8-858A-E21CA1237BC4}">
      <dgm:prSet phldrT="[Text]" custT="1">
        <dgm:style>
          <a:lnRef idx="1">
            <a:schemeClr val="accent5"/>
          </a:lnRef>
          <a:fillRef idx="3">
            <a:schemeClr val="accent5"/>
          </a:fillRef>
          <a:effectRef idx="2">
            <a:schemeClr val="accent5"/>
          </a:effectRef>
          <a:fontRef idx="minor">
            <a:schemeClr val="lt1"/>
          </a:fontRef>
        </dgm:style>
      </dgm:prSet>
      <dgm:spPr/>
      <dgm:t>
        <a:bodyPr/>
        <a:lstStyle/>
        <a:p>
          <a:r>
            <a:rPr lang="fa-IR" sz="2000" dirty="0" smtClean="0">
              <a:solidFill>
                <a:schemeClr val="tx1"/>
              </a:solidFill>
              <a:cs typeface="B Titr" pitchFamily="2" charset="-78"/>
            </a:rPr>
            <a:t>تئوری مالکانه</a:t>
          </a:r>
          <a:endParaRPr lang="en-US" sz="2000" dirty="0">
            <a:solidFill>
              <a:schemeClr val="tx1"/>
            </a:solidFill>
            <a:cs typeface="B Titr" pitchFamily="2" charset="-78"/>
          </a:endParaRPr>
        </a:p>
      </dgm:t>
    </dgm:pt>
    <dgm:pt modelId="{5E8CD64B-FE3A-40F1-BFC9-FC76FF954AFB}" type="sibTrans" cxnId="{B9CA6F7E-CF68-40F6-A1C5-B4D1976D30C9}">
      <dgm:prSet/>
      <dgm:spPr/>
      <dgm:t>
        <a:bodyPr/>
        <a:lstStyle/>
        <a:p>
          <a:endParaRPr lang="en-US">
            <a:solidFill>
              <a:srgbClr val="FF0000"/>
            </a:solidFill>
            <a:cs typeface="B Titr" pitchFamily="2" charset="-78"/>
          </a:endParaRPr>
        </a:p>
      </dgm:t>
    </dgm:pt>
    <dgm:pt modelId="{0017EECC-EABD-4FBE-B584-28FC79ACCB73}" type="parTrans" cxnId="{B9CA6F7E-CF68-40F6-A1C5-B4D1976D30C9}">
      <dgm:prSet/>
      <dgm:spPr/>
      <dgm:t>
        <a:bodyPr/>
        <a:lstStyle/>
        <a:p>
          <a:endParaRPr lang="en-US">
            <a:solidFill>
              <a:srgbClr val="FF0000"/>
            </a:solidFill>
            <a:cs typeface="B Titr" pitchFamily="2" charset="-78"/>
          </a:endParaRPr>
        </a:p>
      </dgm:t>
    </dgm:pt>
    <dgm:pt modelId="{F3233A2A-83E1-430A-9441-E50CA81EBB95}">
      <dgm:prSet phldrT="[Text]" custT="1">
        <dgm:style>
          <a:lnRef idx="1">
            <a:schemeClr val="accent5"/>
          </a:lnRef>
          <a:fillRef idx="3">
            <a:schemeClr val="accent5"/>
          </a:fillRef>
          <a:effectRef idx="2">
            <a:schemeClr val="accent5"/>
          </a:effectRef>
          <a:fontRef idx="minor">
            <a:schemeClr val="lt1"/>
          </a:fontRef>
        </dgm:style>
      </dgm:prSet>
      <dgm:spPr/>
      <dgm:t>
        <a:bodyPr/>
        <a:lstStyle/>
        <a:p>
          <a:r>
            <a:rPr lang="fa-IR" sz="2000" dirty="0" smtClean="0">
              <a:solidFill>
                <a:schemeClr val="tx1"/>
              </a:solidFill>
              <a:cs typeface="B Titr" pitchFamily="2" charset="-78"/>
            </a:rPr>
            <a:t>تئوری فرمانده</a:t>
          </a:r>
          <a:endParaRPr lang="en-US" sz="2000" dirty="0">
            <a:solidFill>
              <a:schemeClr val="tx1"/>
            </a:solidFill>
            <a:cs typeface="B Titr" pitchFamily="2" charset="-78"/>
          </a:endParaRPr>
        </a:p>
      </dgm:t>
    </dgm:pt>
    <dgm:pt modelId="{39909733-F1BD-4DDA-8186-D3554D6DC601}" type="sibTrans" cxnId="{A35B8304-C0CE-4173-811A-DA6495959446}">
      <dgm:prSet/>
      <dgm:spPr/>
      <dgm:t>
        <a:bodyPr/>
        <a:lstStyle/>
        <a:p>
          <a:endParaRPr lang="en-US">
            <a:solidFill>
              <a:srgbClr val="FF0000"/>
            </a:solidFill>
            <a:cs typeface="B Titr" pitchFamily="2" charset="-78"/>
          </a:endParaRPr>
        </a:p>
      </dgm:t>
    </dgm:pt>
    <dgm:pt modelId="{2FA31F8D-93E8-4789-8763-542869DC963E}" type="parTrans" cxnId="{A35B8304-C0CE-4173-811A-DA6495959446}">
      <dgm:prSet/>
      <dgm:spPr/>
      <dgm:t>
        <a:bodyPr/>
        <a:lstStyle/>
        <a:p>
          <a:endParaRPr lang="en-US">
            <a:solidFill>
              <a:srgbClr val="FF0000"/>
            </a:solidFill>
            <a:cs typeface="B Titr" pitchFamily="2" charset="-78"/>
          </a:endParaRPr>
        </a:p>
      </dgm:t>
    </dgm:pt>
    <dgm:pt modelId="{23242FAD-564F-41EB-9B9F-8653E54DA0E2}" type="pres">
      <dgm:prSet presAssocID="{60746E85-B3E2-413B-B70E-E8B7485381CE}" presName="Name0" presStyleCnt="0">
        <dgm:presLayoutVars>
          <dgm:dir/>
          <dgm:resizeHandles val="exact"/>
        </dgm:presLayoutVars>
      </dgm:prSet>
      <dgm:spPr/>
      <dgm:t>
        <a:bodyPr/>
        <a:lstStyle/>
        <a:p>
          <a:endParaRPr lang="en-US"/>
        </a:p>
      </dgm:t>
    </dgm:pt>
    <dgm:pt modelId="{5913E904-ADDF-4579-9925-6508B4E8E9B3}" type="pres">
      <dgm:prSet presAssocID="{BDBE9F41-DFE7-4D4B-A303-81ADA87AEEB3}" presName="node" presStyleLbl="node1" presStyleIdx="0" presStyleCnt="5" custScaleX="40228" custScaleY="60583" custLinFactX="38533" custLinFactNeighborX="100000" custLinFactNeighborY="1922">
        <dgm:presLayoutVars>
          <dgm:bulletEnabled val="1"/>
        </dgm:presLayoutVars>
      </dgm:prSet>
      <dgm:spPr/>
      <dgm:t>
        <a:bodyPr/>
        <a:lstStyle/>
        <a:p>
          <a:endParaRPr lang="en-US"/>
        </a:p>
      </dgm:t>
    </dgm:pt>
    <dgm:pt modelId="{7FBC8DBD-00AA-45AA-A748-A59416F5109A}" type="pres">
      <dgm:prSet presAssocID="{FD762DE8-2251-477B-A624-C49390E3C1FF}" presName="sibTrans" presStyleCnt="0"/>
      <dgm:spPr/>
    </dgm:pt>
    <dgm:pt modelId="{1ED3ECE6-F7D5-4F77-A69A-D2F3C6589818}" type="pres">
      <dgm:prSet presAssocID="{E6603D86-89BE-4231-B4FE-48FD8E77C528}" presName="node" presStyleLbl="node1" presStyleIdx="1" presStyleCnt="5" custScaleX="39030" custScaleY="58638" custLinFactX="34858" custLinFactNeighborX="100000" custLinFactNeighborY="1343">
        <dgm:presLayoutVars>
          <dgm:bulletEnabled val="1"/>
        </dgm:presLayoutVars>
      </dgm:prSet>
      <dgm:spPr/>
      <dgm:t>
        <a:bodyPr/>
        <a:lstStyle/>
        <a:p>
          <a:endParaRPr lang="en-US"/>
        </a:p>
      </dgm:t>
    </dgm:pt>
    <dgm:pt modelId="{60F0F32E-24EA-452F-83F0-D6C60BB20EB9}" type="pres">
      <dgm:prSet presAssocID="{611F5166-08BC-4741-B3E3-671AA5C83EEA}" presName="sibTrans" presStyleCnt="0"/>
      <dgm:spPr/>
    </dgm:pt>
    <dgm:pt modelId="{AE70DC10-7F7C-4205-8672-3936BB5540BF}" type="pres">
      <dgm:prSet presAssocID="{1D7338C5-D30B-4422-AD41-2D68E0570637}" presName="node" presStyleLbl="node1" presStyleIdx="2" presStyleCnt="5" custScaleX="40942" custScaleY="58512" custLinFactX="34478" custLinFactNeighborX="100000" custLinFactNeighborY="-1696">
        <dgm:presLayoutVars>
          <dgm:bulletEnabled val="1"/>
        </dgm:presLayoutVars>
      </dgm:prSet>
      <dgm:spPr/>
      <dgm:t>
        <a:bodyPr/>
        <a:lstStyle/>
        <a:p>
          <a:endParaRPr lang="en-US"/>
        </a:p>
      </dgm:t>
    </dgm:pt>
    <dgm:pt modelId="{90D8401F-E62E-4356-B63E-02D8E76586E6}" type="pres">
      <dgm:prSet presAssocID="{B89D91CD-B62E-4413-9CF6-57161797645A}" presName="sibTrans" presStyleCnt="0"/>
      <dgm:spPr/>
    </dgm:pt>
    <dgm:pt modelId="{4C38759F-06C7-48C0-A5AD-63E019BA1A39}" type="pres">
      <dgm:prSet presAssocID="{5E61A915-D16F-43E8-858A-E21CA1237BC4}" presName="node" presStyleLbl="node1" presStyleIdx="3" presStyleCnt="5" custScaleX="40228" custScaleY="57480" custLinFactX="55261" custLinFactNeighborX="100000" custLinFactNeighborY="-8850">
        <dgm:presLayoutVars>
          <dgm:bulletEnabled val="1"/>
        </dgm:presLayoutVars>
      </dgm:prSet>
      <dgm:spPr/>
      <dgm:t>
        <a:bodyPr/>
        <a:lstStyle/>
        <a:p>
          <a:endParaRPr lang="en-US"/>
        </a:p>
      </dgm:t>
    </dgm:pt>
    <dgm:pt modelId="{1FECCDA8-65E2-4C57-A9C9-E31C7626ED9E}" type="pres">
      <dgm:prSet presAssocID="{5E8CD64B-FE3A-40F1-BFC9-FC76FF954AFB}" presName="sibTrans" presStyleCnt="0"/>
      <dgm:spPr/>
    </dgm:pt>
    <dgm:pt modelId="{16E3C9FC-579A-45E2-896F-077D7461B87F}" type="pres">
      <dgm:prSet presAssocID="{F3233A2A-83E1-430A-9441-E50CA81EBB95}" presName="node" presStyleLbl="node1" presStyleIdx="4" presStyleCnt="5" custScaleX="40228" custScaleY="63686" custLinFactX="-173448" custLinFactNeighborX="-200000" custLinFactNeighborY="5024">
        <dgm:presLayoutVars>
          <dgm:bulletEnabled val="1"/>
        </dgm:presLayoutVars>
      </dgm:prSet>
      <dgm:spPr/>
      <dgm:t>
        <a:bodyPr/>
        <a:lstStyle/>
        <a:p>
          <a:endParaRPr lang="en-US"/>
        </a:p>
      </dgm:t>
    </dgm:pt>
  </dgm:ptLst>
  <dgm:cxnLst>
    <dgm:cxn modelId="{B343C51F-111D-47C7-8A12-FEDBEB05F3C6}" type="presOf" srcId="{5E61A915-D16F-43E8-858A-E21CA1237BC4}" destId="{4C38759F-06C7-48C0-A5AD-63E019BA1A39}" srcOrd="0" destOrd="0" presId="urn:microsoft.com/office/officeart/2005/8/layout/hList6"/>
    <dgm:cxn modelId="{A35B8304-C0CE-4173-811A-DA6495959446}" srcId="{60746E85-B3E2-413B-B70E-E8B7485381CE}" destId="{F3233A2A-83E1-430A-9441-E50CA81EBB95}" srcOrd="4" destOrd="0" parTransId="{2FA31F8D-93E8-4789-8763-542869DC963E}" sibTransId="{39909733-F1BD-4DDA-8186-D3554D6DC601}"/>
    <dgm:cxn modelId="{5604131D-7DDC-4E0E-82C6-3D1250B2934B}" type="presOf" srcId="{BDBE9F41-DFE7-4D4B-A303-81ADA87AEEB3}" destId="{5913E904-ADDF-4579-9925-6508B4E8E9B3}" srcOrd="0" destOrd="0" presId="urn:microsoft.com/office/officeart/2005/8/layout/hList6"/>
    <dgm:cxn modelId="{56E3871A-2DE9-4B57-A38D-68CA034F8226}" type="presOf" srcId="{E6603D86-89BE-4231-B4FE-48FD8E77C528}" destId="{1ED3ECE6-F7D5-4F77-A69A-D2F3C6589818}" srcOrd="0" destOrd="0" presId="urn:microsoft.com/office/officeart/2005/8/layout/hList6"/>
    <dgm:cxn modelId="{38129B41-EA68-4493-9548-A81CD219DE86}" srcId="{60746E85-B3E2-413B-B70E-E8B7485381CE}" destId="{BDBE9F41-DFE7-4D4B-A303-81ADA87AEEB3}" srcOrd="0" destOrd="0" parTransId="{17C2ECBF-D093-4FAA-A7EE-3FED3C51355D}" sibTransId="{FD762DE8-2251-477B-A624-C49390E3C1FF}"/>
    <dgm:cxn modelId="{272EF04A-6447-4DC3-B2AF-09286E419677}" type="presOf" srcId="{1D7338C5-D30B-4422-AD41-2D68E0570637}" destId="{AE70DC10-7F7C-4205-8672-3936BB5540BF}" srcOrd="0" destOrd="0" presId="urn:microsoft.com/office/officeart/2005/8/layout/hList6"/>
    <dgm:cxn modelId="{F7A318CC-0FF6-42FD-88D1-6DE00A3C9176}" type="presOf" srcId="{60746E85-B3E2-413B-B70E-E8B7485381CE}" destId="{23242FAD-564F-41EB-9B9F-8653E54DA0E2}" srcOrd="0" destOrd="0" presId="urn:microsoft.com/office/officeart/2005/8/layout/hList6"/>
    <dgm:cxn modelId="{DE33E0F2-034E-4C42-995D-30C9C8F0DF49}" srcId="{60746E85-B3E2-413B-B70E-E8B7485381CE}" destId="{E6603D86-89BE-4231-B4FE-48FD8E77C528}" srcOrd="1" destOrd="0" parTransId="{C6A5E0BA-853F-4A99-9B14-4C4850050D00}" sibTransId="{611F5166-08BC-4741-B3E3-671AA5C83EEA}"/>
    <dgm:cxn modelId="{7AA5D919-D867-4BD2-8D5F-2B5A036F1B13}" type="presOf" srcId="{F3233A2A-83E1-430A-9441-E50CA81EBB95}" destId="{16E3C9FC-579A-45E2-896F-077D7461B87F}" srcOrd="0" destOrd="0" presId="urn:microsoft.com/office/officeart/2005/8/layout/hList6"/>
    <dgm:cxn modelId="{B9CA6F7E-CF68-40F6-A1C5-B4D1976D30C9}" srcId="{60746E85-B3E2-413B-B70E-E8B7485381CE}" destId="{5E61A915-D16F-43E8-858A-E21CA1237BC4}" srcOrd="3" destOrd="0" parTransId="{0017EECC-EABD-4FBE-B584-28FC79ACCB73}" sibTransId="{5E8CD64B-FE3A-40F1-BFC9-FC76FF954AFB}"/>
    <dgm:cxn modelId="{AEB6DD21-335D-49B4-995F-F2E2AFAB267B}" srcId="{60746E85-B3E2-413B-B70E-E8B7485381CE}" destId="{1D7338C5-D30B-4422-AD41-2D68E0570637}" srcOrd="2" destOrd="0" parTransId="{BB444E0A-9C45-4A4D-8B9E-FDA8D5D49FE3}" sibTransId="{B89D91CD-B62E-4413-9CF6-57161797645A}"/>
    <dgm:cxn modelId="{74D6CBFD-6F61-4CD2-ABEF-53D0C1900F68}" type="presParOf" srcId="{23242FAD-564F-41EB-9B9F-8653E54DA0E2}" destId="{5913E904-ADDF-4579-9925-6508B4E8E9B3}" srcOrd="0" destOrd="0" presId="urn:microsoft.com/office/officeart/2005/8/layout/hList6"/>
    <dgm:cxn modelId="{213CCA66-4EDC-4D1A-B7A5-D212F11A8ED6}" type="presParOf" srcId="{23242FAD-564F-41EB-9B9F-8653E54DA0E2}" destId="{7FBC8DBD-00AA-45AA-A748-A59416F5109A}" srcOrd="1" destOrd="0" presId="urn:microsoft.com/office/officeart/2005/8/layout/hList6"/>
    <dgm:cxn modelId="{6A5CB008-AED1-4BAE-9684-584F48D3B10A}" type="presParOf" srcId="{23242FAD-564F-41EB-9B9F-8653E54DA0E2}" destId="{1ED3ECE6-F7D5-4F77-A69A-D2F3C6589818}" srcOrd="2" destOrd="0" presId="urn:microsoft.com/office/officeart/2005/8/layout/hList6"/>
    <dgm:cxn modelId="{F368D5C3-609A-4554-AB43-BE8C9C168B1C}" type="presParOf" srcId="{23242FAD-564F-41EB-9B9F-8653E54DA0E2}" destId="{60F0F32E-24EA-452F-83F0-D6C60BB20EB9}" srcOrd="3" destOrd="0" presId="urn:microsoft.com/office/officeart/2005/8/layout/hList6"/>
    <dgm:cxn modelId="{3DAFACDF-F65F-4674-800A-DC69A36230CB}" type="presParOf" srcId="{23242FAD-564F-41EB-9B9F-8653E54DA0E2}" destId="{AE70DC10-7F7C-4205-8672-3936BB5540BF}" srcOrd="4" destOrd="0" presId="urn:microsoft.com/office/officeart/2005/8/layout/hList6"/>
    <dgm:cxn modelId="{B48DB7D6-BE60-49ED-BE9C-FA28B33544DA}" type="presParOf" srcId="{23242FAD-564F-41EB-9B9F-8653E54DA0E2}" destId="{90D8401F-E62E-4356-B63E-02D8E76586E6}" srcOrd="5" destOrd="0" presId="urn:microsoft.com/office/officeart/2005/8/layout/hList6"/>
    <dgm:cxn modelId="{3073CECA-B7A0-4587-B0D9-4592DE522B2B}" type="presParOf" srcId="{23242FAD-564F-41EB-9B9F-8653E54DA0E2}" destId="{4C38759F-06C7-48C0-A5AD-63E019BA1A39}" srcOrd="6" destOrd="0" presId="urn:microsoft.com/office/officeart/2005/8/layout/hList6"/>
    <dgm:cxn modelId="{FEB191C9-B2CA-46F4-907F-6A27E6D44CEF}" type="presParOf" srcId="{23242FAD-564F-41EB-9B9F-8653E54DA0E2}" destId="{1FECCDA8-65E2-4C57-A9C9-E31C7626ED9E}" srcOrd="7" destOrd="0" presId="urn:microsoft.com/office/officeart/2005/8/layout/hList6"/>
    <dgm:cxn modelId="{6B36212D-FF9C-4E25-9678-5A1B707B151E}" type="presParOf" srcId="{23242FAD-564F-41EB-9B9F-8653E54DA0E2}" destId="{16E3C9FC-579A-45E2-896F-077D7461B87F}" srcOrd="8"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EE9470-72F5-4A5D-AA21-4F084F9281FD}">
      <dsp:nvSpPr>
        <dsp:cNvPr id="0" name=""/>
        <dsp:cNvSpPr/>
      </dsp:nvSpPr>
      <dsp:spPr>
        <a:xfrm>
          <a:off x="2861488" y="2011673"/>
          <a:ext cx="2139172" cy="1988853"/>
        </a:xfrm>
        <a:prstGeom prst="ellipse">
          <a:avLst/>
        </a:prstGeom>
        <a:solidFill>
          <a:schemeClr val="accent1">
            <a:hueOff val="0"/>
            <a:satOff val="0"/>
            <a:lumOff val="0"/>
            <a:alphaOff val="0"/>
          </a:schemeClr>
        </a:solidFill>
        <a:ln w="53975" cap="flat" cmpd="dbl"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fa-IR" sz="3200" kern="1200" dirty="0" smtClean="0">
              <a:cs typeface="B Titr" pitchFamily="2" charset="-78"/>
            </a:rPr>
            <a:t>مفروضات بنیادی</a:t>
          </a:r>
          <a:r>
            <a:rPr lang="fa-IR" sz="3200" kern="1200" dirty="0" smtClean="0">
              <a:latin typeface="Calibri"/>
              <a:cs typeface="B Titr" pitchFamily="2" charset="-78"/>
            </a:rPr>
            <a:t>¹</a:t>
          </a:r>
          <a:endParaRPr lang="en-US" sz="3200" kern="1200" dirty="0">
            <a:cs typeface="B Titr" pitchFamily="2" charset="-78"/>
          </a:endParaRPr>
        </a:p>
      </dsp:txBody>
      <dsp:txXfrm>
        <a:off x="3174762" y="2302934"/>
        <a:ext cx="1512624" cy="1406331"/>
      </dsp:txXfrm>
    </dsp:sp>
    <dsp:sp modelId="{DE3B5247-1643-4A10-8A28-8139F5EC63A1}">
      <dsp:nvSpPr>
        <dsp:cNvPr id="0" name=""/>
        <dsp:cNvSpPr/>
      </dsp:nvSpPr>
      <dsp:spPr>
        <a:xfrm rot="16200000">
          <a:off x="3817840" y="1535552"/>
          <a:ext cx="226469" cy="537758"/>
        </a:xfrm>
        <a:prstGeom prst="rightArrow">
          <a:avLst>
            <a:gd name="adj1" fmla="val 60000"/>
            <a:gd name="adj2" fmla="val 50000"/>
          </a:avLst>
        </a:prstGeom>
        <a:solidFill>
          <a:schemeClr val="accent1">
            <a:tint val="60000"/>
            <a:hueOff val="0"/>
            <a:satOff val="0"/>
            <a:lumOff val="0"/>
            <a:alphaOff val="0"/>
          </a:schemeClr>
        </a:solidFill>
        <a:ln>
          <a:noFill/>
        </a:ln>
        <a:effectLst>
          <a:outerShdw blurRad="38100" dist="25400" dir="5400000" rotWithShape="0">
            <a:srgbClr val="000000">
              <a:alpha val="40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dirty="0">
            <a:cs typeface="B Titr" pitchFamily="2" charset="-78"/>
          </a:endParaRPr>
        </a:p>
      </dsp:txBody>
      <dsp:txXfrm>
        <a:off x="3851811" y="1677075"/>
        <a:ext cx="158528" cy="322654"/>
      </dsp:txXfrm>
    </dsp:sp>
    <dsp:sp modelId="{DC43F36B-1F91-4331-909C-4C406492432F}">
      <dsp:nvSpPr>
        <dsp:cNvPr id="0" name=""/>
        <dsp:cNvSpPr/>
      </dsp:nvSpPr>
      <dsp:spPr>
        <a:xfrm>
          <a:off x="3140253" y="2728"/>
          <a:ext cx="1581643" cy="1581643"/>
        </a:xfrm>
        <a:prstGeom prst="ellipse">
          <a:avLst/>
        </a:prstGeom>
        <a:solidFill>
          <a:schemeClr val="accent1">
            <a:hueOff val="0"/>
            <a:satOff val="0"/>
            <a:lumOff val="0"/>
            <a:alphaOff val="0"/>
          </a:schemeClr>
        </a:solidFill>
        <a:ln w="53975" cap="flat" cmpd="dbl"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fa-IR" sz="1900" kern="1200" dirty="0" smtClean="0">
              <a:cs typeface="B Titr" pitchFamily="2" charset="-78"/>
            </a:rPr>
            <a:t>فرض</a:t>
          </a:r>
          <a:r>
            <a:rPr lang="fa-IR" sz="1900" kern="1200" dirty="0" smtClean="0">
              <a:latin typeface="Calibri"/>
              <a:cs typeface="B Titr" pitchFamily="2" charset="-78"/>
            </a:rPr>
            <a:t>²</a:t>
          </a:r>
          <a:r>
            <a:rPr lang="fa-IR" sz="1900" kern="1200" dirty="0" smtClean="0">
              <a:cs typeface="B Titr" pitchFamily="2" charset="-78"/>
            </a:rPr>
            <a:t> تداوم فعالیت</a:t>
          </a:r>
          <a:endParaRPr lang="en-US" sz="1900" kern="1200" dirty="0">
            <a:cs typeface="B Titr" pitchFamily="2" charset="-78"/>
          </a:endParaRPr>
        </a:p>
      </dsp:txBody>
      <dsp:txXfrm>
        <a:off x="3371879" y="234354"/>
        <a:ext cx="1118391" cy="1118391"/>
      </dsp:txXfrm>
    </dsp:sp>
    <dsp:sp modelId="{7D58714A-432A-4B01-8E9D-C5B4088611D3}">
      <dsp:nvSpPr>
        <dsp:cNvPr id="0" name=""/>
        <dsp:cNvSpPr/>
      </dsp:nvSpPr>
      <dsp:spPr>
        <a:xfrm>
          <a:off x="5078132" y="2737220"/>
          <a:ext cx="186635" cy="537758"/>
        </a:xfrm>
        <a:prstGeom prst="rightArrow">
          <a:avLst>
            <a:gd name="adj1" fmla="val 60000"/>
            <a:gd name="adj2" fmla="val 50000"/>
          </a:avLst>
        </a:prstGeom>
        <a:solidFill>
          <a:schemeClr val="accent1">
            <a:tint val="60000"/>
            <a:hueOff val="0"/>
            <a:satOff val="0"/>
            <a:lumOff val="0"/>
            <a:alphaOff val="0"/>
          </a:schemeClr>
        </a:solidFill>
        <a:ln>
          <a:noFill/>
        </a:ln>
        <a:effectLst>
          <a:outerShdw blurRad="38100" dist="25400" dir="5400000" rotWithShape="0">
            <a:srgbClr val="000000">
              <a:alpha val="40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dirty="0">
            <a:cs typeface="B Titr" pitchFamily="2" charset="-78"/>
          </a:endParaRPr>
        </a:p>
      </dsp:txBody>
      <dsp:txXfrm>
        <a:off x="5078132" y="2844772"/>
        <a:ext cx="130645" cy="322654"/>
      </dsp:txXfrm>
    </dsp:sp>
    <dsp:sp modelId="{3112BA68-51B4-4010-9CE5-583ABF73AD2C}">
      <dsp:nvSpPr>
        <dsp:cNvPr id="0" name=""/>
        <dsp:cNvSpPr/>
      </dsp:nvSpPr>
      <dsp:spPr>
        <a:xfrm>
          <a:off x="5352803" y="2215278"/>
          <a:ext cx="1581643" cy="1581643"/>
        </a:xfrm>
        <a:prstGeom prst="ellipse">
          <a:avLst/>
        </a:prstGeom>
        <a:solidFill>
          <a:schemeClr val="accent1">
            <a:hueOff val="0"/>
            <a:satOff val="0"/>
            <a:lumOff val="0"/>
            <a:alphaOff val="0"/>
          </a:schemeClr>
        </a:solidFill>
        <a:ln w="53975" cap="flat" cmpd="dbl"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fa-IR" sz="1900" kern="1200" dirty="0" smtClean="0">
              <a:cs typeface="B Titr" pitchFamily="2" charset="-78"/>
            </a:rPr>
            <a:t>فرض دوره مالی</a:t>
          </a:r>
          <a:r>
            <a:rPr lang="fa-IR" sz="1900" kern="1200" dirty="0" smtClean="0">
              <a:latin typeface="Calibri"/>
              <a:cs typeface="B Titr" pitchFamily="2" charset="-78"/>
            </a:rPr>
            <a:t>³</a:t>
          </a:r>
          <a:endParaRPr lang="en-US" sz="1900" kern="1200" dirty="0">
            <a:cs typeface="B Titr" pitchFamily="2" charset="-78"/>
          </a:endParaRPr>
        </a:p>
      </dsp:txBody>
      <dsp:txXfrm>
        <a:off x="5584429" y="2446904"/>
        <a:ext cx="1118391" cy="1118391"/>
      </dsp:txXfrm>
    </dsp:sp>
    <dsp:sp modelId="{FBFA0D0E-BAD9-49A6-96E3-253462E3BBD8}">
      <dsp:nvSpPr>
        <dsp:cNvPr id="0" name=""/>
        <dsp:cNvSpPr/>
      </dsp:nvSpPr>
      <dsp:spPr>
        <a:xfrm rot="5400000">
          <a:off x="3817840" y="3938888"/>
          <a:ext cx="226469" cy="537758"/>
        </a:xfrm>
        <a:prstGeom prst="rightArrow">
          <a:avLst>
            <a:gd name="adj1" fmla="val 60000"/>
            <a:gd name="adj2" fmla="val 50000"/>
          </a:avLst>
        </a:prstGeom>
        <a:solidFill>
          <a:schemeClr val="accent1">
            <a:tint val="60000"/>
            <a:hueOff val="0"/>
            <a:satOff val="0"/>
            <a:lumOff val="0"/>
            <a:alphaOff val="0"/>
          </a:schemeClr>
        </a:solidFill>
        <a:ln>
          <a:noFill/>
        </a:ln>
        <a:effectLst>
          <a:outerShdw blurRad="38100" dist="25400" dir="5400000" rotWithShape="0">
            <a:srgbClr val="000000">
              <a:alpha val="40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dirty="0">
            <a:cs typeface="B Titr" pitchFamily="2" charset="-78"/>
          </a:endParaRPr>
        </a:p>
      </dsp:txBody>
      <dsp:txXfrm>
        <a:off x="3851811" y="4012470"/>
        <a:ext cx="158528" cy="322654"/>
      </dsp:txXfrm>
    </dsp:sp>
    <dsp:sp modelId="{CCF6C279-9A58-451A-8FCE-C8A9EEE81AE4}">
      <dsp:nvSpPr>
        <dsp:cNvPr id="0" name=""/>
        <dsp:cNvSpPr/>
      </dsp:nvSpPr>
      <dsp:spPr>
        <a:xfrm>
          <a:off x="3140253" y="4427828"/>
          <a:ext cx="1581643" cy="1581643"/>
        </a:xfrm>
        <a:prstGeom prst="ellipse">
          <a:avLst/>
        </a:prstGeom>
        <a:solidFill>
          <a:schemeClr val="accent1">
            <a:hueOff val="0"/>
            <a:satOff val="0"/>
            <a:lumOff val="0"/>
            <a:alphaOff val="0"/>
          </a:schemeClr>
        </a:solidFill>
        <a:ln w="53975" cap="flat" cmpd="dbl"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fa-IR" sz="1900" kern="1200" dirty="0" smtClean="0">
              <a:cs typeface="B Titr" pitchFamily="2" charset="-78"/>
            </a:rPr>
            <a:t>فرض</a:t>
          </a:r>
          <a:r>
            <a:rPr lang="fa-IR" sz="1900" kern="1200" dirty="0" smtClean="0">
              <a:latin typeface="Calibri"/>
              <a:cs typeface="B Titr" pitchFamily="2" charset="-78"/>
            </a:rPr>
            <a:t>⁴</a:t>
          </a:r>
          <a:r>
            <a:rPr lang="fa-IR" sz="1900" kern="1200" dirty="0" smtClean="0">
              <a:cs typeface="B Titr" pitchFamily="2" charset="-78"/>
            </a:rPr>
            <a:t> واحد حسابداری</a:t>
          </a:r>
          <a:endParaRPr lang="en-US" sz="1900" kern="1200" dirty="0">
            <a:cs typeface="B Titr" pitchFamily="2" charset="-78"/>
          </a:endParaRPr>
        </a:p>
      </dsp:txBody>
      <dsp:txXfrm>
        <a:off x="3371879" y="4659454"/>
        <a:ext cx="1118391" cy="1118391"/>
      </dsp:txXfrm>
    </dsp:sp>
    <dsp:sp modelId="{39E181E2-71BE-4A29-A5BD-CD8A695137F2}">
      <dsp:nvSpPr>
        <dsp:cNvPr id="0" name=""/>
        <dsp:cNvSpPr/>
      </dsp:nvSpPr>
      <dsp:spPr>
        <a:xfrm rot="10800000">
          <a:off x="2597382" y="2737220"/>
          <a:ext cx="186635" cy="537758"/>
        </a:xfrm>
        <a:prstGeom prst="rightArrow">
          <a:avLst>
            <a:gd name="adj1" fmla="val 60000"/>
            <a:gd name="adj2" fmla="val 50000"/>
          </a:avLst>
        </a:prstGeom>
        <a:solidFill>
          <a:schemeClr val="accent1">
            <a:tint val="60000"/>
            <a:hueOff val="0"/>
            <a:satOff val="0"/>
            <a:lumOff val="0"/>
            <a:alphaOff val="0"/>
          </a:schemeClr>
        </a:solidFill>
        <a:ln>
          <a:noFill/>
        </a:ln>
        <a:effectLst>
          <a:outerShdw blurRad="38100" dist="25400" dir="5400000" rotWithShape="0">
            <a:srgbClr val="000000">
              <a:alpha val="40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dirty="0">
            <a:cs typeface="B Titr" pitchFamily="2" charset="-78"/>
          </a:endParaRPr>
        </a:p>
      </dsp:txBody>
      <dsp:txXfrm rot="10800000">
        <a:off x="2653372" y="2844772"/>
        <a:ext cx="130645" cy="322654"/>
      </dsp:txXfrm>
    </dsp:sp>
    <dsp:sp modelId="{A9F9C813-6E73-4490-ACF8-C83904296525}">
      <dsp:nvSpPr>
        <dsp:cNvPr id="0" name=""/>
        <dsp:cNvSpPr/>
      </dsp:nvSpPr>
      <dsp:spPr>
        <a:xfrm>
          <a:off x="927703" y="2215278"/>
          <a:ext cx="1581643" cy="1581643"/>
        </a:xfrm>
        <a:prstGeom prst="ellipse">
          <a:avLst/>
        </a:prstGeom>
        <a:solidFill>
          <a:schemeClr val="accent1">
            <a:hueOff val="0"/>
            <a:satOff val="0"/>
            <a:lumOff val="0"/>
            <a:alphaOff val="0"/>
          </a:schemeClr>
        </a:solidFill>
        <a:ln w="53975" cap="flat" cmpd="dbl"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fa-IR" sz="1900" kern="1200" dirty="0" smtClean="0">
              <a:cs typeface="B Titr" pitchFamily="2" charset="-78"/>
            </a:rPr>
            <a:t>فرض</a:t>
          </a:r>
          <a:r>
            <a:rPr lang="fa-IR" sz="1900" kern="1200" dirty="0" smtClean="0">
              <a:latin typeface="Calibri"/>
              <a:cs typeface="B Titr" pitchFamily="2" charset="-78"/>
            </a:rPr>
            <a:t>⁵</a:t>
          </a:r>
          <a:r>
            <a:rPr lang="fa-IR" sz="1900" kern="1200" dirty="0" smtClean="0">
              <a:cs typeface="B Titr" pitchFamily="2" charset="-78"/>
            </a:rPr>
            <a:t> واحد پولی</a:t>
          </a:r>
          <a:endParaRPr lang="en-US" sz="1900" kern="1200" dirty="0">
            <a:cs typeface="B Titr" pitchFamily="2" charset="-78"/>
          </a:endParaRPr>
        </a:p>
      </dsp:txBody>
      <dsp:txXfrm>
        <a:off x="1159329" y="2446904"/>
        <a:ext cx="1118391" cy="11183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EAE4FD-6ADE-425E-8A82-1A8563C88362}">
      <dsp:nvSpPr>
        <dsp:cNvPr id="0" name=""/>
        <dsp:cNvSpPr/>
      </dsp:nvSpPr>
      <dsp:spPr>
        <a:xfrm>
          <a:off x="0" y="4017170"/>
          <a:ext cx="5010521" cy="1461604"/>
        </a:xfrm>
        <a:prstGeom prst="rect">
          <a:avLst/>
        </a:prstGeom>
        <a:solidFill>
          <a:schemeClr val="accent1">
            <a:hueOff val="0"/>
            <a:satOff val="0"/>
            <a:lumOff val="0"/>
            <a:alphaOff val="0"/>
          </a:schemeClr>
        </a:solidFill>
        <a:ln w="53975" cap="flat" cmpd="dbl"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fa-IR" sz="2000" kern="1200" dirty="0" smtClean="0">
              <a:cs typeface="2  Yekan" pitchFamily="2" charset="-78"/>
            </a:rPr>
            <a:t>اصول مبتنی بر برون دادها (ستانده ها)</a:t>
          </a:r>
          <a:r>
            <a:rPr lang="fa-IR" sz="2000" kern="1200" dirty="0" smtClean="0">
              <a:latin typeface="Calibri"/>
              <a:cs typeface="2  Yekan" pitchFamily="2" charset="-78"/>
            </a:rPr>
            <a:t>³</a:t>
          </a:r>
          <a:endParaRPr lang="en-US" sz="2000" kern="1200" dirty="0">
            <a:cs typeface="2  Yekan" pitchFamily="2" charset="-78"/>
          </a:endParaRPr>
        </a:p>
      </dsp:txBody>
      <dsp:txXfrm>
        <a:off x="0" y="4017170"/>
        <a:ext cx="5010521" cy="1461604"/>
      </dsp:txXfrm>
    </dsp:sp>
    <dsp:sp modelId="{A61CE876-B769-4444-89B1-E1649DD8C6F9}">
      <dsp:nvSpPr>
        <dsp:cNvPr id="0" name=""/>
        <dsp:cNvSpPr/>
      </dsp:nvSpPr>
      <dsp:spPr>
        <a:xfrm rot="10800000">
          <a:off x="0" y="2008569"/>
          <a:ext cx="5010521" cy="2247948"/>
        </a:xfrm>
        <a:prstGeom prst="upArrowCallout">
          <a:avLst/>
        </a:prstGeom>
        <a:solidFill>
          <a:schemeClr val="accent1">
            <a:hueOff val="0"/>
            <a:satOff val="0"/>
            <a:lumOff val="0"/>
            <a:alphaOff val="0"/>
          </a:schemeClr>
        </a:solidFill>
        <a:ln w="53975" cap="flat" cmpd="dbl"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fa-IR" sz="2500" kern="1200" dirty="0" smtClean="0">
              <a:cs typeface="2  Yekan" pitchFamily="2" charset="-78"/>
            </a:rPr>
            <a:t>اصول مبتنی بر درون دادها(نهاده ها)</a:t>
          </a:r>
          <a:r>
            <a:rPr lang="fa-IR" sz="2500" kern="1200" dirty="0" smtClean="0">
              <a:latin typeface="Calibri"/>
              <a:cs typeface="2  Yekan" pitchFamily="2" charset="-78"/>
            </a:rPr>
            <a:t>²</a:t>
          </a:r>
          <a:endParaRPr lang="en-US" sz="2500" kern="1200" dirty="0">
            <a:cs typeface="2  Yekan" pitchFamily="2" charset="-78"/>
          </a:endParaRPr>
        </a:p>
      </dsp:txBody>
      <dsp:txXfrm rot="10800000">
        <a:off x="0" y="2008569"/>
        <a:ext cx="5010521" cy="1460649"/>
      </dsp:txXfrm>
    </dsp:sp>
    <dsp:sp modelId="{FF771974-5462-4D49-87BD-17D6221FD407}">
      <dsp:nvSpPr>
        <dsp:cNvPr id="0" name=""/>
        <dsp:cNvSpPr/>
      </dsp:nvSpPr>
      <dsp:spPr>
        <a:xfrm rot="10800000">
          <a:off x="0" y="0"/>
          <a:ext cx="5010521" cy="2247948"/>
        </a:xfrm>
        <a:prstGeom prst="upArrowCallout">
          <a:avLst/>
        </a:prstGeom>
        <a:solidFill>
          <a:schemeClr val="accent1">
            <a:hueOff val="0"/>
            <a:satOff val="0"/>
            <a:lumOff val="0"/>
            <a:alphaOff val="0"/>
          </a:schemeClr>
        </a:solidFill>
        <a:ln w="53975" cap="flat" cmpd="dbl"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fa-IR" sz="2500" kern="1200" dirty="0" smtClean="0">
              <a:cs typeface="2  Yekan" pitchFamily="2" charset="-78"/>
            </a:rPr>
            <a:t>اصول</a:t>
          </a:r>
          <a:r>
            <a:rPr lang="fa-IR" sz="2500" kern="1200" dirty="0" smtClean="0">
              <a:latin typeface="Calibri"/>
              <a:cs typeface="2  Yekan" pitchFamily="2" charset="-78"/>
            </a:rPr>
            <a:t>¹</a:t>
          </a:r>
          <a:endParaRPr lang="en-US" sz="2500" kern="1200" dirty="0">
            <a:cs typeface="2  Yekan" pitchFamily="2" charset="-78"/>
          </a:endParaRPr>
        </a:p>
      </dsp:txBody>
      <dsp:txXfrm rot="-10800000">
        <a:off x="0" y="0"/>
        <a:ext cx="5010521" cy="789029"/>
      </dsp:txXfrm>
    </dsp:sp>
    <dsp:sp modelId="{282E4414-5C3E-4F65-ADC1-60BE68F64610}">
      <dsp:nvSpPr>
        <dsp:cNvPr id="0" name=""/>
        <dsp:cNvSpPr/>
      </dsp:nvSpPr>
      <dsp:spPr>
        <a:xfrm>
          <a:off x="0" y="790075"/>
          <a:ext cx="5010521" cy="672136"/>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5816" tIns="54610" rIns="305816" bIns="54610" numCol="1" spcCol="1270" anchor="ctr" anchorCtr="0">
          <a:noAutofit/>
        </a:bodyPr>
        <a:lstStyle/>
        <a:p>
          <a:pPr lvl="0" algn="ctr" defTabSz="1911350">
            <a:lnSpc>
              <a:spcPct val="90000"/>
            </a:lnSpc>
            <a:spcBef>
              <a:spcPct val="0"/>
            </a:spcBef>
            <a:spcAft>
              <a:spcPct val="35000"/>
            </a:spcAft>
          </a:pPr>
          <a:endParaRPr lang="en-US" sz="4300" kern="1200" dirty="0">
            <a:cs typeface="2  Yekan" pitchFamily="2" charset="-78"/>
          </a:endParaRPr>
        </a:p>
      </dsp:txBody>
      <dsp:txXfrm>
        <a:off x="0" y="790075"/>
        <a:ext cx="5010521" cy="6721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B50AB4-F0C8-430E-9EBC-0670BD55AFAC}">
      <dsp:nvSpPr>
        <dsp:cNvPr id="0" name=""/>
        <dsp:cNvSpPr/>
      </dsp:nvSpPr>
      <dsp:spPr>
        <a:xfrm>
          <a:off x="7852083" y="2173646"/>
          <a:ext cx="1002533" cy="2955952"/>
        </a:xfrm>
        <a:custGeom>
          <a:avLst/>
          <a:gdLst/>
          <a:ahLst/>
          <a:cxnLst/>
          <a:rect l="0" t="0" r="0" b="0"/>
          <a:pathLst>
            <a:path>
              <a:moveTo>
                <a:pt x="0" y="0"/>
              </a:moveTo>
              <a:lnTo>
                <a:pt x="0" y="2810220"/>
              </a:lnTo>
              <a:lnTo>
                <a:pt x="1002533" y="2810220"/>
              </a:lnTo>
              <a:lnTo>
                <a:pt x="1002533" y="2955952"/>
              </a:lnTo>
            </a:path>
          </a:pathLst>
        </a:custGeom>
        <a:noFill/>
        <a:ln w="19050" cap="flat" cmpd="sng" algn="ctr">
          <a:solidFill>
            <a:schemeClr val="accent4">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EAB22947-7372-4A34-BEFD-26F81CAF9E62}">
      <dsp:nvSpPr>
        <dsp:cNvPr id="0" name=""/>
        <dsp:cNvSpPr/>
      </dsp:nvSpPr>
      <dsp:spPr>
        <a:xfrm>
          <a:off x="5111241" y="842345"/>
          <a:ext cx="2740842" cy="332369"/>
        </a:xfrm>
        <a:custGeom>
          <a:avLst/>
          <a:gdLst/>
          <a:ahLst/>
          <a:cxnLst/>
          <a:rect l="0" t="0" r="0" b="0"/>
          <a:pathLst>
            <a:path>
              <a:moveTo>
                <a:pt x="0" y="0"/>
              </a:moveTo>
              <a:lnTo>
                <a:pt x="0" y="186637"/>
              </a:lnTo>
              <a:lnTo>
                <a:pt x="2740842" y="186637"/>
              </a:lnTo>
              <a:lnTo>
                <a:pt x="2740842" y="332369"/>
              </a:lnTo>
            </a:path>
          </a:pathLst>
        </a:custGeom>
        <a:noFill/>
        <a:ln w="19050" cap="flat" cmpd="sng" algn="ctr">
          <a:solidFill>
            <a:schemeClr val="accent3">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D1D6E6B1-8644-475B-BA91-7A22D55261B2}">
      <dsp:nvSpPr>
        <dsp:cNvPr id="0" name=""/>
        <dsp:cNvSpPr/>
      </dsp:nvSpPr>
      <dsp:spPr>
        <a:xfrm>
          <a:off x="2008140" y="2006006"/>
          <a:ext cx="698199" cy="940519"/>
        </a:xfrm>
        <a:custGeom>
          <a:avLst/>
          <a:gdLst/>
          <a:ahLst/>
          <a:cxnLst/>
          <a:rect l="0" t="0" r="0" b="0"/>
          <a:pathLst>
            <a:path>
              <a:moveTo>
                <a:pt x="0" y="0"/>
              </a:moveTo>
              <a:lnTo>
                <a:pt x="0" y="794786"/>
              </a:lnTo>
              <a:lnTo>
                <a:pt x="698199" y="794786"/>
              </a:lnTo>
              <a:lnTo>
                <a:pt x="698199" y="940519"/>
              </a:lnTo>
            </a:path>
          </a:pathLst>
        </a:custGeom>
        <a:noFill/>
        <a:ln w="19050" cap="flat" cmpd="sng" algn="ctr">
          <a:solidFill>
            <a:schemeClr val="accent4">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CD8FC1B0-D983-4407-B27B-75DD020F0E10}">
      <dsp:nvSpPr>
        <dsp:cNvPr id="0" name=""/>
        <dsp:cNvSpPr/>
      </dsp:nvSpPr>
      <dsp:spPr>
        <a:xfrm>
          <a:off x="786564" y="2006006"/>
          <a:ext cx="1221576" cy="951407"/>
        </a:xfrm>
        <a:custGeom>
          <a:avLst/>
          <a:gdLst/>
          <a:ahLst/>
          <a:cxnLst/>
          <a:rect l="0" t="0" r="0" b="0"/>
          <a:pathLst>
            <a:path>
              <a:moveTo>
                <a:pt x="1221576" y="0"/>
              </a:moveTo>
              <a:lnTo>
                <a:pt x="1221576" y="805675"/>
              </a:lnTo>
              <a:lnTo>
                <a:pt x="0" y="805675"/>
              </a:lnTo>
              <a:lnTo>
                <a:pt x="0" y="951407"/>
              </a:lnTo>
            </a:path>
          </a:pathLst>
        </a:custGeom>
        <a:noFill/>
        <a:ln w="19050" cap="flat" cmpd="sng" algn="ctr">
          <a:solidFill>
            <a:schemeClr val="accent4">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60BA6F43-7C43-495C-A8D1-A88F6D4EB03C}">
      <dsp:nvSpPr>
        <dsp:cNvPr id="0" name=""/>
        <dsp:cNvSpPr/>
      </dsp:nvSpPr>
      <dsp:spPr>
        <a:xfrm>
          <a:off x="2008140" y="842345"/>
          <a:ext cx="3103100" cy="164729"/>
        </a:xfrm>
        <a:custGeom>
          <a:avLst/>
          <a:gdLst/>
          <a:ahLst/>
          <a:cxnLst/>
          <a:rect l="0" t="0" r="0" b="0"/>
          <a:pathLst>
            <a:path>
              <a:moveTo>
                <a:pt x="3103100" y="0"/>
              </a:moveTo>
              <a:lnTo>
                <a:pt x="3103100" y="18996"/>
              </a:lnTo>
              <a:lnTo>
                <a:pt x="0" y="18996"/>
              </a:lnTo>
              <a:lnTo>
                <a:pt x="0" y="164729"/>
              </a:lnTo>
            </a:path>
          </a:pathLst>
        </a:custGeom>
        <a:noFill/>
        <a:ln w="19050" cap="flat" cmpd="sng" algn="ctr">
          <a:solidFill>
            <a:schemeClr val="accent3">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C9865273-03EB-4B17-A6B4-32ADD3EDFC1E}">
      <dsp:nvSpPr>
        <dsp:cNvPr id="0" name=""/>
        <dsp:cNvSpPr/>
      </dsp:nvSpPr>
      <dsp:spPr>
        <a:xfrm>
          <a:off x="4324681" y="-156585"/>
          <a:ext cx="1573120" cy="998931"/>
        </a:xfrm>
        <a:prstGeom prst="roundRect">
          <a:avLst>
            <a:gd name="adj" fmla="val 10000"/>
          </a:avLst>
        </a:prstGeom>
        <a:solidFill>
          <a:schemeClr val="accent1">
            <a:hueOff val="0"/>
            <a:satOff val="0"/>
            <a:lumOff val="0"/>
            <a:alphaOff val="0"/>
          </a:schemeClr>
        </a:solidFill>
        <a:ln>
          <a:noFill/>
        </a:ln>
        <a:effectLst>
          <a:outerShdw blurRad="50800" dist="41909" dir="5400000" rotWithShape="0">
            <a:srgbClr val="000000">
              <a:alpha val="40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13E15CA9-779C-4BE5-832A-2A0535101C65}">
      <dsp:nvSpPr>
        <dsp:cNvPr id="0" name=""/>
        <dsp:cNvSpPr/>
      </dsp:nvSpPr>
      <dsp:spPr>
        <a:xfrm>
          <a:off x="4499472" y="9466"/>
          <a:ext cx="1573120" cy="998931"/>
        </a:xfrm>
        <a:prstGeom prst="roundRect">
          <a:avLst>
            <a:gd name="adj" fmla="val 10000"/>
          </a:avLst>
        </a:prstGeom>
        <a:solidFill>
          <a:schemeClr val="lt1">
            <a:alpha val="90000"/>
            <a:hueOff val="0"/>
            <a:satOff val="0"/>
            <a:lumOff val="0"/>
            <a:alphaOff val="0"/>
          </a:schemeClr>
        </a:solidFill>
        <a:ln>
          <a:noFill/>
        </a:ln>
        <a:effectLst/>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a-IR" sz="2000" kern="1200" smtClean="0">
              <a:solidFill>
                <a:schemeClr val="tx1">
                  <a:lumMod val="95000"/>
                  <a:lumOff val="5000"/>
                </a:schemeClr>
              </a:solidFill>
              <a:cs typeface="B Titr" pitchFamily="2" charset="-78"/>
            </a:rPr>
            <a:t>اصول مبتنی بر درون دادها</a:t>
          </a:r>
          <a:r>
            <a:rPr lang="fa-IR" sz="2000" kern="1200" smtClean="0">
              <a:solidFill>
                <a:schemeClr val="tx1">
                  <a:lumMod val="95000"/>
                  <a:lumOff val="5000"/>
                </a:schemeClr>
              </a:solidFill>
              <a:latin typeface="Calibri"/>
              <a:cs typeface="B Titr" pitchFamily="2" charset="-78"/>
            </a:rPr>
            <a:t>¹</a:t>
          </a:r>
          <a:endParaRPr lang="en-US" sz="2000" kern="1200" dirty="0">
            <a:solidFill>
              <a:schemeClr val="tx1">
                <a:lumMod val="95000"/>
                <a:lumOff val="5000"/>
              </a:schemeClr>
            </a:solidFill>
            <a:cs typeface="B Titr" pitchFamily="2" charset="-78"/>
          </a:endParaRPr>
        </a:p>
      </dsp:txBody>
      <dsp:txXfrm>
        <a:off x="4528730" y="38724"/>
        <a:ext cx="1514604" cy="940415"/>
      </dsp:txXfrm>
    </dsp:sp>
    <dsp:sp modelId="{DC46D59C-5AF3-4C8E-A8EB-4332FB584EF8}">
      <dsp:nvSpPr>
        <dsp:cNvPr id="0" name=""/>
        <dsp:cNvSpPr/>
      </dsp:nvSpPr>
      <dsp:spPr>
        <a:xfrm>
          <a:off x="1221580" y="1007074"/>
          <a:ext cx="1573120" cy="998931"/>
        </a:xfrm>
        <a:prstGeom prst="roundRect">
          <a:avLst>
            <a:gd name="adj" fmla="val 10000"/>
          </a:avLst>
        </a:prstGeom>
        <a:solidFill>
          <a:schemeClr val="accent3">
            <a:hueOff val="0"/>
            <a:satOff val="0"/>
            <a:lumOff val="0"/>
            <a:alphaOff val="0"/>
          </a:schemeClr>
        </a:solidFill>
        <a:ln>
          <a:noFill/>
        </a:ln>
        <a:effectLst>
          <a:outerShdw blurRad="50800" dist="41909" dir="5400000" rotWithShape="0">
            <a:srgbClr val="000000">
              <a:alpha val="40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EC2C43D9-E069-482C-A6CA-25B3682FFB6C}">
      <dsp:nvSpPr>
        <dsp:cNvPr id="0" name=""/>
        <dsp:cNvSpPr/>
      </dsp:nvSpPr>
      <dsp:spPr>
        <a:xfrm>
          <a:off x="1396371" y="1173126"/>
          <a:ext cx="1573120" cy="998931"/>
        </a:xfrm>
        <a:prstGeom prst="roundRect">
          <a:avLst>
            <a:gd name="adj" fmla="val 10000"/>
          </a:avLst>
        </a:prstGeom>
        <a:solidFill>
          <a:schemeClr val="lt1">
            <a:alpha val="90000"/>
            <a:hueOff val="0"/>
            <a:satOff val="0"/>
            <a:lumOff val="0"/>
            <a:alphaOff val="0"/>
          </a:schemeClr>
        </a:solidFill>
        <a:ln>
          <a:noFill/>
        </a:ln>
        <a:effectLst/>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a-IR" sz="2000" kern="1200" dirty="0" smtClean="0">
              <a:solidFill>
                <a:schemeClr val="tx1">
                  <a:lumMod val="95000"/>
                  <a:lumOff val="5000"/>
                </a:schemeClr>
              </a:solidFill>
              <a:cs typeface="B Titr" pitchFamily="2" charset="-78"/>
            </a:rPr>
            <a:t>اصول محدود کننده</a:t>
          </a:r>
          <a:r>
            <a:rPr lang="fa-IR" sz="2000" kern="1200" dirty="0" smtClean="0">
              <a:solidFill>
                <a:schemeClr val="tx1">
                  <a:lumMod val="95000"/>
                  <a:lumOff val="5000"/>
                </a:schemeClr>
              </a:solidFill>
              <a:latin typeface="Calibri"/>
              <a:cs typeface="B Titr" pitchFamily="2" charset="-78"/>
            </a:rPr>
            <a:t>³</a:t>
          </a:r>
          <a:endParaRPr lang="en-US" sz="2000" kern="1200" dirty="0">
            <a:solidFill>
              <a:schemeClr val="tx1">
                <a:lumMod val="95000"/>
                <a:lumOff val="5000"/>
              </a:schemeClr>
            </a:solidFill>
            <a:cs typeface="B Titr" pitchFamily="2" charset="-78"/>
          </a:endParaRPr>
        </a:p>
      </dsp:txBody>
      <dsp:txXfrm>
        <a:off x="1425629" y="1202384"/>
        <a:ext cx="1514604" cy="940415"/>
      </dsp:txXfrm>
    </dsp:sp>
    <dsp:sp modelId="{A93AC664-7662-4139-930C-627DB30EFE93}">
      <dsp:nvSpPr>
        <dsp:cNvPr id="0" name=""/>
        <dsp:cNvSpPr/>
      </dsp:nvSpPr>
      <dsp:spPr>
        <a:xfrm>
          <a:off x="4" y="2957413"/>
          <a:ext cx="1573120" cy="998931"/>
        </a:xfrm>
        <a:prstGeom prst="roundRect">
          <a:avLst>
            <a:gd name="adj" fmla="val 10000"/>
          </a:avLst>
        </a:prstGeom>
        <a:solidFill>
          <a:schemeClr val="accent4">
            <a:hueOff val="0"/>
            <a:satOff val="0"/>
            <a:lumOff val="0"/>
            <a:alphaOff val="0"/>
          </a:schemeClr>
        </a:solidFill>
        <a:ln>
          <a:noFill/>
        </a:ln>
        <a:effectLst>
          <a:outerShdw blurRad="50800" dist="41909" dir="5400000" rotWithShape="0">
            <a:srgbClr val="000000">
              <a:alpha val="40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5770E738-C1E6-424E-B93D-F5FB5DE167B7}">
      <dsp:nvSpPr>
        <dsp:cNvPr id="0" name=""/>
        <dsp:cNvSpPr/>
      </dsp:nvSpPr>
      <dsp:spPr>
        <a:xfrm>
          <a:off x="174795" y="3123465"/>
          <a:ext cx="1573120" cy="998931"/>
        </a:xfrm>
        <a:prstGeom prst="roundRect">
          <a:avLst>
            <a:gd name="adj" fmla="val 10000"/>
          </a:avLst>
        </a:prstGeom>
        <a:solidFill>
          <a:schemeClr val="lt1">
            <a:alpha val="90000"/>
            <a:hueOff val="0"/>
            <a:satOff val="0"/>
            <a:lumOff val="0"/>
            <a:alphaOff val="0"/>
          </a:schemeClr>
        </a:solidFill>
        <a:ln>
          <a:noFill/>
        </a:ln>
        <a:effectLst/>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a-IR" sz="2000" kern="1200" smtClean="0">
              <a:solidFill>
                <a:schemeClr val="tx1">
                  <a:lumMod val="95000"/>
                  <a:lumOff val="5000"/>
                </a:schemeClr>
              </a:solidFill>
              <a:cs typeface="B Titr" pitchFamily="2" charset="-78"/>
            </a:rPr>
            <a:t>عینیت</a:t>
          </a:r>
          <a:endParaRPr lang="en-US" sz="2000" kern="1200" dirty="0">
            <a:solidFill>
              <a:schemeClr val="tx1">
                <a:lumMod val="95000"/>
                <a:lumOff val="5000"/>
              </a:schemeClr>
            </a:solidFill>
            <a:cs typeface="B Titr" pitchFamily="2" charset="-78"/>
          </a:endParaRPr>
        </a:p>
      </dsp:txBody>
      <dsp:txXfrm>
        <a:off x="204053" y="3152723"/>
        <a:ext cx="1514604" cy="940415"/>
      </dsp:txXfrm>
    </dsp:sp>
    <dsp:sp modelId="{960F949B-A5BE-4262-A058-DE23E09159F0}">
      <dsp:nvSpPr>
        <dsp:cNvPr id="0" name=""/>
        <dsp:cNvSpPr/>
      </dsp:nvSpPr>
      <dsp:spPr>
        <a:xfrm>
          <a:off x="1919780" y="2946525"/>
          <a:ext cx="1573120" cy="998931"/>
        </a:xfrm>
        <a:prstGeom prst="roundRect">
          <a:avLst>
            <a:gd name="adj" fmla="val 10000"/>
          </a:avLst>
        </a:prstGeom>
        <a:solidFill>
          <a:schemeClr val="accent4">
            <a:hueOff val="0"/>
            <a:satOff val="0"/>
            <a:lumOff val="0"/>
            <a:alphaOff val="0"/>
          </a:schemeClr>
        </a:solidFill>
        <a:ln>
          <a:noFill/>
        </a:ln>
        <a:effectLst>
          <a:outerShdw blurRad="50800" dist="41909" dir="5400000" rotWithShape="0">
            <a:srgbClr val="000000">
              <a:alpha val="40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18CD190B-A8F2-4C4C-9629-F7E3784F14D0}">
      <dsp:nvSpPr>
        <dsp:cNvPr id="0" name=""/>
        <dsp:cNvSpPr/>
      </dsp:nvSpPr>
      <dsp:spPr>
        <a:xfrm>
          <a:off x="2094571" y="3112576"/>
          <a:ext cx="1573120" cy="998931"/>
        </a:xfrm>
        <a:prstGeom prst="roundRect">
          <a:avLst>
            <a:gd name="adj" fmla="val 10000"/>
          </a:avLst>
        </a:prstGeom>
        <a:solidFill>
          <a:schemeClr val="lt1">
            <a:alpha val="90000"/>
            <a:hueOff val="0"/>
            <a:satOff val="0"/>
            <a:lumOff val="0"/>
            <a:alphaOff val="0"/>
          </a:schemeClr>
        </a:solidFill>
        <a:ln>
          <a:noFill/>
        </a:ln>
        <a:effectLst/>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a-IR" sz="2000" kern="1200" smtClean="0">
              <a:solidFill>
                <a:schemeClr val="tx1">
                  <a:lumMod val="95000"/>
                  <a:lumOff val="5000"/>
                </a:schemeClr>
              </a:solidFill>
              <a:cs typeface="B Titr" pitchFamily="2" charset="-78"/>
            </a:rPr>
            <a:t>اهمیت</a:t>
          </a:r>
          <a:endParaRPr lang="en-US" sz="2000" kern="1200" dirty="0">
            <a:solidFill>
              <a:schemeClr val="tx1">
                <a:lumMod val="95000"/>
                <a:lumOff val="5000"/>
              </a:schemeClr>
            </a:solidFill>
            <a:cs typeface="B Titr" pitchFamily="2" charset="-78"/>
          </a:endParaRPr>
        </a:p>
      </dsp:txBody>
      <dsp:txXfrm>
        <a:off x="2123829" y="3141834"/>
        <a:ext cx="1514604" cy="940415"/>
      </dsp:txXfrm>
    </dsp:sp>
    <dsp:sp modelId="{FE5AF189-2C54-49C2-995D-D96CB06EC88F}">
      <dsp:nvSpPr>
        <dsp:cNvPr id="0" name=""/>
        <dsp:cNvSpPr/>
      </dsp:nvSpPr>
      <dsp:spPr>
        <a:xfrm>
          <a:off x="7065523" y="1174715"/>
          <a:ext cx="1573120" cy="998931"/>
        </a:xfrm>
        <a:prstGeom prst="roundRect">
          <a:avLst>
            <a:gd name="adj" fmla="val 10000"/>
          </a:avLst>
        </a:prstGeom>
        <a:solidFill>
          <a:schemeClr val="accent3">
            <a:hueOff val="0"/>
            <a:satOff val="0"/>
            <a:lumOff val="0"/>
            <a:alphaOff val="0"/>
          </a:schemeClr>
        </a:solidFill>
        <a:ln>
          <a:noFill/>
        </a:ln>
        <a:effectLst>
          <a:outerShdw blurRad="50800" dist="41909" dir="5400000" rotWithShape="0">
            <a:srgbClr val="000000">
              <a:alpha val="40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B14C3F32-6E90-434A-B52F-9E8B8A92C82F}">
      <dsp:nvSpPr>
        <dsp:cNvPr id="0" name=""/>
        <dsp:cNvSpPr/>
      </dsp:nvSpPr>
      <dsp:spPr>
        <a:xfrm>
          <a:off x="7240314" y="1340767"/>
          <a:ext cx="1573120" cy="998931"/>
        </a:xfrm>
        <a:prstGeom prst="roundRect">
          <a:avLst>
            <a:gd name="adj" fmla="val 10000"/>
          </a:avLst>
        </a:prstGeom>
        <a:solidFill>
          <a:schemeClr val="lt1">
            <a:alpha val="90000"/>
            <a:hueOff val="0"/>
            <a:satOff val="0"/>
            <a:lumOff val="0"/>
            <a:alphaOff val="0"/>
          </a:schemeClr>
        </a:solidFill>
        <a:ln>
          <a:noFill/>
        </a:ln>
        <a:effectLst/>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a-IR" sz="1800" kern="1200" smtClean="0">
              <a:solidFill>
                <a:schemeClr val="tx1">
                  <a:lumMod val="95000"/>
                  <a:lumOff val="5000"/>
                </a:schemeClr>
              </a:solidFill>
              <a:cs typeface="B Titr" pitchFamily="2" charset="-78"/>
            </a:rPr>
            <a:t>مقررات مورداستقاده در عملیات</a:t>
          </a:r>
          <a:r>
            <a:rPr lang="fa-IR" sz="1800" kern="1200" smtClean="0">
              <a:solidFill>
                <a:schemeClr val="tx1">
                  <a:lumMod val="95000"/>
                  <a:lumOff val="5000"/>
                </a:schemeClr>
              </a:solidFill>
              <a:latin typeface="Calibri"/>
              <a:cs typeface="B Titr" pitchFamily="2" charset="-78"/>
            </a:rPr>
            <a:t>²</a:t>
          </a:r>
          <a:endParaRPr lang="en-US" sz="1800" kern="1200" dirty="0">
            <a:solidFill>
              <a:schemeClr val="tx1">
                <a:lumMod val="95000"/>
                <a:lumOff val="5000"/>
              </a:schemeClr>
            </a:solidFill>
            <a:cs typeface="B Titr" pitchFamily="2" charset="-78"/>
          </a:endParaRPr>
        </a:p>
      </dsp:txBody>
      <dsp:txXfrm>
        <a:off x="7269572" y="1370025"/>
        <a:ext cx="1514604" cy="940415"/>
      </dsp:txXfrm>
    </dsp:sp>
    <dsp:sp modelId="{0DC65062-BC42-40FC-8BED-136ED52D90A2}">
      <dsp:nvSpPr>
        <dsp:cNvPr id="0" name=""/>
        <dsp:cNvSpPr/>
      </dsp:nvSpPr>
      <dsp:spPr>
        <a:xfrm>
          <a:off x="8068056" y="5129599"/>
          <a:ext cx="1573120" cy="998931"/>
        </a:xfrm>
        <a:prstGeom prst="roundRect">
          <a:avLst>
            <a:gd name="adj" fmla="val 10000"/>
          </a:avLst>
        </a:prstGeom>
        <a:solidFill>
          <a:schemeClr val="accent4">
            <a:hueOff val="0"/>
            <a:satOff val="0"/>
            <a:lumOff val="0"/>
            <a:alphaOff val="0"/>
          </a:schemeClr>
        </a:solidFill>
        <a:ln>
          <a:noFill/>
        </a:ln>
        <a:effectLst>
          <a:outerShdw blurRad="50800" dist="41909" dir="5400000" rotWithShape="0">
            <a:srgbClr val="000000">
              <a:alpha val="40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6028076F-545A-4BA4-B36A-DB8ADB638EB0}">
      <dsp:nvSpPr>
        <dsp:cNvPr id="0" name=""/>
        <dsp:cNvSpPr/>
      </dsp:nvSpPr>
      <dsp:spPr>
        <a:xfrm>
          <a:off x="8242848" y="5295651"/>
          <a:ext cx="1573120" cy="998931"/>
        </a:xfrm>
        <a:prstGeom prst="roundRect">
          <a:avLst>
            <a:gd name="adj" fmla="val 10000"/>
          </a:avLst>
        </a:prstGeom>
        <a:solidFill>
          <a:schemeClr val="lt1">
            <a:alpha val="90000"/>
            <a:hueOff val="0"/>
            <a:satOff val="0"/>
            <a:lumOff val="0"/>
            <a:alphaOff val="0"/>
          </a:schemeClr>
        </a:solidFill>
        <a:ln>
          <a:noFill/>
        </a:ln>
        <a:effectLst/>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a-IR" sz="2000" kern="1200" smtClean="0">
              <a:solidFill>
                <a:schemeClr val="tx1">
                  <a:lumMod val="95000"/>
                  <a:lumOff val="5000"/>
                </a:schemeClr>
              </a:solidFill>
              <a:cs typeface="B Titr" pitchFamily="2" charset="-78"/>
            </a:rPr>
            <a:t>شناسایی درآمد</a:t>
          </a:r>
          <a:endParaRPr lang="en-US" sz="2000" kern="1200" dirty="0">
            <a:solidFill>
              <a:schemeClr val="tx1">
                <a:lumMod val="95000"/>
                <a:lumOff val="5000"/>
              </a:schemeClr>
            </a:solidFill>
            <a:cs typeface="B Titr" pitchFamily="2" charset="-78"/>
          </a:endParaRPr>
        </a:p>
      </dsp:txBody>
      <dsp:txXfrm>
        <a:off x="8272106" y="5324909"/>
        <a:ext cx="1514604" cy="940415"/>
      </dsp:txXfrm>
    </dsp:sp>
    <dsp:sp modelId="{F576D85E-CB0B-426F-B41F-1C52D362596A}">
      <dsp:nvSpPr>
        <dsp:cNvPr id="0" name=""/>
        <dsp:cNvSpPr/>
      </dsp:nvSpPr>
      <dsp:spPr>
        <a:xfrm>
          <a:off x="3781643" y="2946524"/>
          <a:ext cx="1573120" cy="998931"/>
        </a:xfrm>
        <a:prstGeom prst="roundRect">
          <a:avLst>
            <a:gd name="adj" fmla="val 10000"/>
          </a:avLst>
        </a:prstGeom>
        <a:solidFill>
          <a:schemeClr val="accent1">
            <a:hueOff val="0"/>
            <a:satOff val="0"/>
            <a:lumOff val="0"/>
            <a:alphaOff val="0"/>
          </a:schemeClr>
        </a:solidFill>
        <a:ln>
          <a:noFill/>
        </a:ln>
        <a:effectLst>
          <a:outerShdw blurRad="50800" dist="41909" dir="5400000" rotWithShape="0">
            <a:srgbClr val="000000">
              <a:alpha val="40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4A7B260B-B14F-4F11-99F9-6713CC408ED1}">
      <dsp:nvSpPr>
        <dsp:cNvPr id="0" name=""/>
        <dsp:cNvSpPr/>
      </dsp:nvSpPr>
      <dsp:spPr>
        <a:xfrm>
          <a:off x="3956434" y="3112576"/>
          <a:ext cx="1573120" cy="998931"/>
        </a:xfrm>
        <a:prstGeom prst="roundRect">
          <a:avLst>
            <a:gd name="adj" fmla="val 10000"/>
          </a:avLst>
        </a:prstGeom>
        <a:solidFill>
          <a:schemeClr val="lt1">
            <a:alpha val="90000"/>
            <a:hueOff val="0"/>
            <a:satOff val="0"/>
            <a:lumOff val="0"/>
            <a:alphaOff val="0"/>
          </a:schemeClr>
        </a:solidFill>
        <a:ln>
          <a:noFill/>
        </a:ln>
        <a:effectLst/>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a-IR" sz="2000" kern="1200" smtClean="0">
              <a:solidFill>
                <a:schemeClr val="tx1">
                  <a:lumMod val="95000"/>
                  <a:lumOff val="5000"/>
                </a:schemeClr>
              </a:solidFill>
              <a:cs typeface="B Titr" pitchFamily="2" charset="-78"/>
            </a:rPr>
            <a:t>افشاء</a:t>
          </a:r>
          <a:endParaRPr lang="en-US" sz="2000" kern="1200" dirty="0">
            <a:solidFill>
              <a:schemeClr val="tx1">
                <a:lumMod val="95000"/>
                <a:lumOff val="5000"/>
              </a:schemeClr>
            </a:solidFill>
            <a:cs typeface="B Titr" pitchFamily="2" charset="-78"/>
          </a:endParaRPr>
        </a:p>
      </dsp:txBody>
      <dsp:txXfrm>
        <a:off x="3985692" y="3141834"/>
        <a:ext cx="1514604" cy="940415"/>
      </dsp:txXfrm>
    </dsp:sp>
    <dsp:sp modelId="{0A415A8F-C593-4972-8E99-00D3D28ABCF2}">
      <dsp:nvSpPr>
        <dsp:cNvPr id="0" name=""/>
        <dsp:cNvSpPr/>
      </dsp:nvSpPr>
      <dsp:spPr>
        <a:xfrm>
          <a:off x="5643497" y="2946524"/>
          <a:ext cx="1573120" cy="998931"/>
        </a:xfrm>
        <a:prstGeom prst="roundRect">
          <a:avLst>
            <a:gd name="adj" fmla="val 10000"/>
          </a:avLst>
        </a:prstGeom>
        <a:solidFill>
          <a:schemeClr val="accent1">
            <a:hueOff val="0"/>
            <a:satOff val="0"/>
            <a:lumOff val="0"/>
            <a:alphaOff val="0"/>
          </a:schemeClr>
        </a:solidFill>
        <a:ln>
          <a:noFill/>
        </a:ln>
        <a:effectLst>
          <a:outerShdw blurRad="50800" dist="41909" dir="5400000" rotWithShape="0">
            <a:srgbClr val="000000">
              <a:alpha val="40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6A19C0A3-F561-49E4-86B4-5CCD2C9017F9}">
      <dsp:nvSpPr>
        <dsp:cNvPr id="0" name=""/>
        <dsp:cNvSpPr/>
      </dsp:nvSpPr>
      <dsp:spPr>
        <a:xfrm>
          <a:off x="5818288" y="3112576"/>
          <a:ext cx="1573120" cy="998931"/>
        </a:xfrm>
        <a:prstGeom prst="roundRect">
          <a:avLst>
            <a:gd name="adj" fmla="val 10000"/>
          </a:avLst>
        </a:prstGeom>
        <a:solidFill>
          <a:schemeClr val="lt1">
            <a:alpha val="90000"/>
            <a:hueOff val="0"/>
            <a:satOff val="0"/>
            <a:lumOff val="0"/>
            <a:alphaOff val="0"/>
          </a:schemeClr>
        </a:solidFill>
        <a:ln>
          <a:noFill/>
        </a:ln>
        <a:effectLst/>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a-IR" sz="2000" kern="1200" smtClean="0">
              <a:solidFill>
                <a:schemeClr val="tx1">
                  <a:lumMod val="95000"/>
                  <a:lumOff val="5000"/>
                </a:schemeClr>
              </a:solidFill>
              <a:cs typeface="B Titr" pitchFamily="2" charset="-78"/>
            </a:rPr>
            <a:t>احتیاط</a:t>
          </a:r>
          <a:endParaRPr lang="en-US" sz="2000" kern="1200" dirty="0">
            <a:solidFill>
              <a:schemeClr val="tx1">
                <a:lumMod val="95000"/>
                <a:lumOff val="5000"/>
              </a:schemeClr>
            </a:solidFill>
            <a:cs typeface="B Titr" pitchFamily="2" charset="-78"/>
          </a:endParaRPr>
        </a:p>
      </dsp:txBody>
      <dsp:txXfrm>
        <a:off x="5847546" y="3141834"/>
        <a:ext cx="1514604" cy="940415"/>
      </dsp:txXfrm>
    </dsp:sp>
    <dsp:sp modelId="{CE1F223C-A9B5-4CF1-94BF-2B75124EBF69}">
      <dsp:nvSpPr>
        <dsp:cNvPr id="0" name=""/>
        <dsp:cNvSpPr/>
      </dsp:nvSpPr>
      <dsp:spPr>
        <a:xfrm>
          <a:off x="5798658" y="5041123"/>
          <a:ext cx="1573120" cy="998931"/>
        </a:xfrm>
        <a:prstGeom prst="roundRect">
          <a:avLst>
            <a:gd name="adj" fmla="val 10000"/>
          </a:avLst>
        </a:prstGeom>
        <a:solidFill>
          <a:schemeClr val="accent1">
            <a:hueOff val="0"/>
            <a:satOff val="0"/>
            <a:lumOff val="0"/>
            <a:alphaOff val="0"/>
          </a:schemeClr>
        </a:solidFill>
        <a:ln>
          <a:noFill/>
        </a:ln>
        <a:effectLst>
          <a:outerShdw blurRad="50800" dist="41909" dir="5400000" rotWithShape="0">
            <a:srgbClr val="000000">
              <a:alpha val="40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BF8E4DF-76BA-4255-9BAE-1DD387D10A01}">
      <dsp:nvSpPr>
        <dsp:cNvPr id="0" name=""/>
        <dsp:cNvSpPr/>
      </dsp:nvSpPr>
      <dsp:spPr>
        <a:xfrm>
          <a:off x="5973449" y="5207175"/>
          <a:ext cx="1573120" cy="998931"/>
        </a:xfrm>
        <a:prstGeom prst="roundRect">
          <a:avLst>
            <a:gd name="adj" fmla="val 10000"/>
          </a:avLst>
        </a:prstGeom>
        <a:solidFill>
          <a:schemeClr val="lt1">
            <a:alpha val="90000"/>
            <a:hueOff val="0"/>
            <a:satOff val="0"/>
            <a:lumOff val="0"/>
            <a:alphaOff val="0"/>
          </a:schemeClr>
        </a:solidFill>
        <a:ln>
          <a:noFill/>
        </a:ln>
        <a:effectLst/>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a-IR" sz="2000" kern="1200" smtClean="0">
              <a:solidFill>
                <a:schemeClr val="tx1">
                  <a:lumMod val="95000"/>
                  <a:lumOff val="5000"/>
                </a:schemeClr>
              </a:solidFill>
              <a:cs typeface="B Titr" pitchFamily="2" charset="-78"/>
            </a:rPr>
            <a:t>شناسایی هزینه</a:t>
          </a:r>
          <a:endParaRPr lang="en-US" sz="2000" kern="1200" dirty="0">
            <a:solidFill>
              <a:schemeClr val="tx1">
                <a:lumMod val="95000"/>
                <a:lumOff val="5000"/>
              </a:schemeClr>
            </a:solidFill>
            <a:cs typeface="B Titr" pitchFamily="2" charset="-78"/>
          </a:endParaRPr>
        </a:p>
      </dsp:txBody>
      <dsp:txXfrm>
        <a:off x="6002707" y="5236433"/>
        <a:ext cx="1514604" cy="94041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7C8C06-4B48-4A95-BD2C-040344109D6A}">
      <dsp:nvSpPr>
        <dsp:cNvPr id="0" name=""/>
        <dsp:cNvSpPr/>
      </dsp:nvSpPr>
      <dsp:spPr>
        <a:xfrm>
          <a:off x="2348641" y="2079"/>
          <a:ext cx="2800796" cy="1820517"/>
        </a:xfrm>
        <a:prstGeom prst="roundRect">
          <a:avLst/>
        </a:prstGeom>
        <a:gradFill rotWithShape="1">
          <a:gsLst>
            <a:gs pos="0">
              <a:schemeClr val="accent4">
                <a:shade val="63000"/>
                <a:satMod val="110000"/>
              </a:schemeClr>
            </a:gs>
            <a:gs pos="30000">
              <a:schemeClr val="accent4">
                <a:shade val="90000"/>
                <a:satMod val="120000"/>
              </a:schemeClr>
            </a:gs>
            <a:gs pos="45000">
              <a:schemeClr val="accent4">
                <a:shade val="100000"/>
                <a:satMod val="128000"/>
              </a:schemeClr>
            </a:gs>
            <a:gs pos="55000">
              <a:schemeClr val="accent4">
                <a:shade val="100000"/>
                <a:satMod val="128000"/>
              </a:schemeClr>
            </a:gs>
            <a:gs pos="73000">
              <a:schemeClr val="accent4">
                <a:shade val="90000"/>
                <a:satMod val="120000"/>
              </a:schemeClr>
            </a:gs>
            <a:gs pos="100000">
              <a:schemeClr val="accent4">
                <a:shade val="63000"/>
                <a:satMod val="110000"/>
              </a:schemeClr>
            </a:gs>
          </a:gsLst>
          <a:lin ang="950000" scaled="1"/>
        </a:gradFill>
        <a:ln w="9525" cap="flat" cmpd="sng" algn="ctr">
          <a:solidFill>
            <a:schemeClr val="accent4"/>
          </a:solidFill>
          <a:prstDash val="solid"/>
        </a:ln>
        <a:effectLst>
          <a:outerShdw blurRad="50800" dist="41909" dir="5400000" rotWithShape="0">
            <a:srgbClr val="000000">
              <a:alpha val="40000"/>
            </a:srgbClr>
          </a:outerShdw>
        </a:effectLst>
        <a:sp3d extrusionH="50600"/>
      </dsp:spPr>
      <dsp:style>
        <a:lnRef idx="1">
          <a:schemeClr val="accent4"/>
        </a:lnRef>
        <a:fillRef idx="3">
          <a:schemeClr val="accent4"/>
        </a:fillRef>
        <a:effectRef idx="2">
          <a:schemeClr val="accent4"/>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fa-IR" sz="2800" kern="1200" dirty="0" smtClean="0">
              <a:cs typeface="B Titr" pitchFamily="2" charset="-78"/>
            </a:rPr>
            <a:t>مقررات مورد استفاده در عملیات</a:t>
          </a:r>
          <a:r>
            <a:rPr lang="fa-IR" sz="2800" kern="1200" dirty="0" smtClean="0">
              <a:latin typeface="Calibri"/>
              <a:cs typeface="B Titr" pitchFamily="2" charset="-78"/>
            </a:rPr>
            <a:t>¹</a:t>
          </a:r>
          <a:endParaRPr lang="en-US" sz="2800" kern="1200" dirty="0">
            <a:cs typeface="B Titr" pitchFamily="2" charset="-78"/>
          </a:endParaRPr>
        </a:p>
      </dsp:txBody>
      <dsp:txXfrm>
        <a:off x="2437511" y="90949"/>
        <a:ext cx="2623056" cy="1642777"/>
      </dsp:txXfrm>
    </dsp:sp>
    <dsp:sp modelId="{D183AD68-220C-4A44-82C7-347B851310FB}">
      <dsp:nvSpPr>
        <dsp:cNvPr id="0" name=""/>
        <dsp:cNvSpPr/>
      </dsp:nvSpPr>
      <dsp:spPr>
        <a:xfrm>
          <a:off x="1321522" y="912338"/>
          <a:ext cx="4855034" cy="4855034"/>
        </a:xfrm>
        <a:custGeom>
          <a:avLst/>
          <a:gdLst/>
          <a:ahLst/>
          <a:cxnLst/>
          <a:rect l="0" t="0" r="0" b="0"/>
          <a:pathLst>
            <a:path>
              <a:moveTo>
                <a:pt x="3848251" y="459179"/>
              </a:moveTo>
              <a:arcTo wR="2427517" hR="2427517" stAng="18349290" swAng="3646255"/>
            </a:path>
          </a:pathLst>
        </a:custGeom>
        <a:noFill/>
        <a:ln w="19050" cap="flat" cmpd="sng" algn="ctr">
          <a:solidFill>
            <a:schemeClr val="accent1"/>
          </a:solidFill>
          <a:prstDash val="solid"/>
        </a:ln>
        <a:effectLst>
          <a:outerShdw blurRad="38100" dist="25400" dir="5400000" rotWithShape="0">
            <a:srgbClr val="000000">
              <a:alpha val="40000"/>
            </a:srgbClr>
          </a:outerShdw>
        </a:effectLst>
        <a:sp3d z="-110000"/>
      </dsp:spPr>
      <dsp:style>
        <a:lnRef idx="2">
          <a:schemeClr val="accent1"/>
        </a:lnRef>
        <a:fillRef idx="0">
          <a:schemeClr val="accent1"/>
        </a:fillRef>
        <a:effectRef idx="1">
          <a:schemeClr val="accent1"/>
        </a:effectRef>
        <a:fontRef idx="minor">
          <a:schemeClr val="tx1"/>
        </a:fontRef>
      </dsp:style>
    </dsp:sp>
    <dsp:sp modelId="{9C9B5B4F-E0D5-4EAF-B63C-11BFDABCBECE}">
      <dsp:nvSpPr>
        <dsp:cNvPr id="0" name=""/>
        <dsp:cNvSpPr/>
      </dsp:nvSpPr>
      <dsp:spPr>
        <a:xfrm>
          <a:off x="4450933" y="3643355"/>
          <a:ext cx="2800796" cy="1820517"/>
        </a:xfrm>
        <a:prstGeom prst="roundRect">
          <a:avLst/>
        </a:prstGeom>
        <a:gradFill rotWithShape="1">
          <a:gsLst>
            <a:gs pos="0">
              <a:schemeClr val="accent2">
                <a:shade val="63000"/>
                <a:satMod val="110000"/>
              </a:schemeClr>
            </a:gs>
            <a:gs pos="30000">
              <a:schemeClr val="accent2">
                <a:shade val="90000"/>
                <a:satMod val="120000"/>
              </a:schemeClr>
            </a:gs>
            <a:gs pos="45000">
              <a:schemeClr val="accent2">
                <a:shade val="100000"/>
                <a:satMod val="128000"/>
              </a:schemeClr>
            </a:gs>
            <a:gs pos="55000">
              <a:schemeClr val="accent2">
                <a:shade val="100000"/>
                <a:satMod val="128000"/>
              </a:schemeClr>
            </a:gs>
            <a:gs pos="73000">
              <a:schemeClr val="accent2">
                <a:shade val="90000"/>
                <a:satMod val="120000"/>
              </a:schemeClr>
            </a:gs>
            <a:gs pos="100000">
              <a:schemeClr val="accent2">
                <a:shade val="63000"/>
                <a:satMod val="110000"/>
              </a:schemeClr>
            </a:gs>
          </a:gsLst>
          <a:lin ang="950000" scaled="1"/>
        </a:gradFill>
        <a:ln w="9525" cap="flat" cmpd="sng" algn="ctr">
          <a:solidFill>
            <a:schemeClr val="accent2"/>
          </a:solidFill>
          <a:prstDash val="solid"/>
        </a:ln>
        <a:effectLst>
          <a:outerShdw blurRad="50800" dist="41909" dir="5400000" rotWithShape="0">
            <a:srgbClr val="000000">
              <a:alpha val="40000"/>
            </a:srgbClr>
          </a:outerShdw>
        </a:effectLst>
        <a:sp3d extrusionH="50600"/>
      </dsp:spPr>
      <dsp:style>
        <a:lnRef idx="1">
          <a:schemeClr val="accent2"/>
        </a:lnRef>
        <a:fillRef idx="3">
          <a:schemeClr val="accent2"/>
        </a:fillRef>
        <a:effectRef idx="2">
          <a:schemeClr val="accent2"/>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fa-IR" sz="2800" kern="1200" dirty="0" smtClean="0">
              <a:cs typeface="B Titr" pitchFamily="2" charset="-78"/>
            </a:rPr>
            <a:t>شناسایی(ثبت) درآمد</a:t>
          </a:r>
          <a:r>
            <a:rPr lang="fa-IR" sz="2800" kern="1200" dirty="0" smtClean="0">
              <a:latin typeface="Calibri"/>
              <a:cs typeface="B Titr" pitchFamily="2" charset="-78"/>
            </a:rPr>
            <a:t>²</a:t>
          </a:r>
          <a:endParaRPr lang="en-US" sz="2800" kern="1200" dirty="0">
            <a:cs typeface="B Titr" pitchFamily="2" charset="-78"/>
          </a:endParaRPr>
        </a:p>
      </dsp:txBody>
      <dsp:txXfrm>
        <a:off x="4539803" y="3732225"/>
        <a:ext cx="2623056" cy="1642777"/>
      </dsp:txXfrm>
    </dsp:sp>
    <dsp:sp modelId="{4EDBCDCC-9B79-4F06-B0AF-CC7C9CB04739}">
      <dsp:nvSpPr>
        <dsp:cNvPr id="0" name=""/>
        <dsp:cNvSpPr/>
      </dsp:nvSpPr>
      <dsp:spPr>
        <a:xfrm>
          <a:off x="1321522" y="912338"/>
          <a:ext cx="4855034" cy="4855034"/>
        </a:xfrm>
        <a:custGeom>
          <a:avLst/>
          <a:gdLst/>
          <a:ahLst/>
          <a:cxnLst/>
          <a:rect l="0" t="0" r="0" b="0"/>
          <a:pathLst>
            <a:path>
              <a:moveTo>
                <a:pt x="3582220" y="4562816"/>
              </a:moveTo>
              <a:arcTo wR="2427517" hR="2427517" stAng="3695811" swAng="3408377"/>
            </a:path>
          </a:pathLst>
        </a:custGeom>
        <a:noFill/>
        <a:ln w="19050" cap="flat" cmpd="sng" algn="ctr">
          <a:solidFill>
            <a:schemeClr val="accent1"/>
          </a:solidFill>
          <a:prstDash val="solid"/>
        </a:ln>
        <a:effectLst>
          <a:outerShdw blurRad="38100" dist="25400" dir="5400000" rotWithShape="0">
            <a:srgbClr val="000000">
              <a:alpha val="40000"/>
            </a:srgbClr>
          </a:outerShdw>
        </a:effectLst>
        <a:sp3d z="-110000"/>
      </dsp:spPr>
      <dsp:style>
        <a:lnRef idx="2">
          <a:schemeClr val="accent1"/>
        </a:lnRef>
        <a:fillRef idx="0">
          <a:schemeClr val="accent1"/>
        </a:fillRef>
        <a:effectRef idx="1">
          <a:schemeClr val="accent1"/>
        </a:effectRef>
        <a:fontRef idx="minor">
          <a:schemeClr val="tx1"/>
        </a:fontRef>
      </dsp:style>
    </dsp:sp>
    <dsp:sp modelId="{9EE27AFB-AA39-4E2B-BD10-907A720AEF0B}">
      <dsp:nvSpPr>
        <dsp:cNvPr id="0" name=""/>
        <dsp:cNvSpPr/>
      </dsp:nvSpPr>
      <dsp:spPr>
        <a:xfrm>
          <a:off x="246350" y="3643355"/>
          <a:ext cx="2800796" cy="1820517"/>
        </a:xfrm>
        <a:prstGeom prst="roundRect">
          <a:avLst/>
        </a:prstGeom>
        <a:gradFill rotWithShape="1">
          <a:gsLst>
            <a:gs pos="0">
              <a:schemeClr val="dk1">
                <a:shade val="63000"/>
                <a:satMod val="110000"/>
              </a:schemeClr>
            </a:gs>
            <a:gs pos="30000">
              <a:schemeClr val="dk1">
                <a:shade val="90000"/>
                <a:satMod val="120000"/>
              </a:schemeClr>
            </a:gs>
            <a:gs pos="45000">
              <a:schemeClr val="dk1">
                <a:shade val="100000"/>
                <a:satMod val="128000"/>
              </a:schemeClr>
            </a:gs>
            <a:gs pos="55000">
              <a:schemeClr val="dk1">
                <a:shade val="100000"/>
                <a:satMod val="128000"/>
              </a:schemeClr>
            </a:gs>
            <a:gs pos="73000">
              <a:schemeClr val="dk1">
                <a:shade val="90000"/>
                <a:satMod val="120000"/>
              </a:schemeClr>
            </a:gs>
            <a:gs pos="100000">
              <a:schemeClr val="dk1">
                <a:shade val="63000"/>
                <a:satMod val="110000"/>
              </a:schemeClr>
            </a:gs>
          </a:gsLst>
          <a:lin ang="950000" scaled="1"/>
        </a:gradFill>
        <a:ln>
          <a:noFill/>
        </a:ln>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extrusionH="50600">
          <a:bevelT w="44450" h="31750" prst="coolSlant"/>
        </a:sp3d>
      </dsp:spPr>
      <dsp:style>
        <a:lnRef idx="0">
          <a:schemeClr val="dk1"/>
        </a:lnRef>
        <a:fillRef idx="3">
          <a:schemeClr val="dk1"/>
        </a:fillRef>
        <a:effectRef idx="3">
          <a:schemeClr val="dk1"/>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fa-IR" sz="2800" kern="1200" dirty="0" smtClean="0">
              <a:cs typeface="B Titr" pitchFamily="2" charset="-78"/>
            </a:rPr>
            <a:t>شناسایی(ثبت) هزینه³</a:t>
          </a:r>
          <a:endParaRPr lang="en-US" sz="2800" kern="1200" dirty="0">
            <a:cs typeface="B Titr" pitchFamily="2" charset="-78"/>
          </a:endParaRPr>
        </a:p>
      </dsp:txBody>
      <dsp:txXfrm>
        <a:off x="335220" y="3732225"/>
        <a:ext cx="2623056" cy="1642777"/>
      </dsp:txXfrm>
    </dsp:sp>
    <dsp:sp modelId="{2E2B4AF8-3EF0-43A4-B08C-222723E5C5DD}">
      <dsp:nvSpPr>
        <dsp:cNvPr id="0" name=""/>
        <dsp:cNvSpPr/>
      </dsp:nvSpPr>
      <dsp:spPr>
        <a:xfrm>
          <a:off x="1321522" y="912338"/>
          <a:ext cx="4855034" cy="4855034"/>
        </a:xfrm>
        <a:custGeom>
          <a:avLst/>
          <a:gdLst/>
          <a:ahLst/>
          <a:cxnLst/>
          <a:rect l="0" t="0" r="0" b="0"/>
          <a:pathLst>
            <a:path>
              <a:moveTo>
                <a:pt x="16050" y="2706210"/>
              </a:moveTo>
              <a:arcTo wR="2427517" hR="2427517" stAng="10404455" swAng="3646255"/>
            </a:path>
          </a:pathLst>
        </a:custGeom>
        <a:noFill/>
        <a:ln w="19050" cap="flat" cmpd="sng" algn="ctr">
          <a:solidFill>
            <a:schemeClr val="accent1"/>
          </a:solidFill>
          <a:prstDash val="solid"/>
        </a:ln>
        <a:effectLst>
          <a:outerShdw blurRad="38100" dist="25400" dir="5400000" rotWithShape="0">
            <a:srgbClr val="000000">
              <a:alpha val="40000"/>
            </a:srgbClr>
          </a:outerShdw>
        </a:effectLst>
        <a:sp3d z="-110000"/>
      </dsp:spPr>
      <dsp:style>
        <a:lnRef idx="2">
          <a:schemeClr val="accent1"/>
        </a:lnRef>
        <a:fillRef idx="0">
          <a:schemeClr val="accent1"/>
        </a:fillRef>
        <a:effectRef idx="1">
          <a:schemeClr val="accent1"/>
        </a:effectRef>
        <a:fontRef idx="minor">
          <a:schemeClr val="tx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1EAF56-79B8-4BE4-AA3D-5B59698DF535}">
      <dsp:nvSpPr>
        <dsp:cNvPr id="0" name=""/>
        <dsp:cNvSpPr/>
      </dsp:nvSpPr>
      <dsp:spPr>
        <a:xfrm>
          <a:off x="212675" y="1557"/>
          <a:ext cx="6788260" cy="1005161"/>
        </a:xfrm>
        <a:prstGeom prst="roundRect">
          <a:avLst>
            <a:gd name="adj" fmla="val 10000"/>
          </a:avLst>
        </a:prstGeom>
        <a:gradFill rotWithShape="0">
          <a:gsLst>
            <a:gs pos="0">
              <a:schemeClr val="accent1">
                <a:hueOff val="0"/>
                <a:satOff val="0"/>
                <a:lumOff val="0"/>
                <a:alphaOff val="0"/>
                <a:shade val="63000"/>
                <a:satMod val="110000"/>
              </a:schemeClr>
            </a:gs>
            <a:gs pos="30000">
              <a:schemeClr val="accent1">
                <a:hueOff val="0"/>
                <a:satOff val="0"/>
                <a:lumOff val="0"/>
                <a:alphaOff val="0"/>
                <a:shade val="90000"/>
                <a:satMod val="120000"/>
              </a:schemeClr>
            </a:gs>
            <a:gs pos="45000">
              <a:schemeClr val="accent1">
                <a:hueOff val="0"/>
                <a:satOff val="0"/>
                <a:lumOff val="0"/>
                <a:alphaOff val="0"/>
                <a:shade val="100000"/>
                <a:satMod val="128000"/>
              </a:schemeClr>
            </a:gs>
            <a:gs pos="55000">
              <a:schemeClr val="accent1">
                <a:hueOff val="0"/>
                <a:satOff val="0"/>
                <a:lumOff val="0"/>
                <a:alphaOff val="0"/>
                <a:shade val="100000"/>
                <a:satMod val="128000"/>
              </a:schemeClr>
            </a:gs>
            <a:gs pos="73000">
              <a:schemeClr val="accent1">
                <a:hueOff val="0"/>
                <a:satOff val="0"/>
                <a:lumOff val="0"/>
                <a:alphaOff val="0"/>
                <a:shade val="90000"/>
                <a:satMod val="120000"/>
              </a:schemeClr>
            </a:gs>
            <a:gs pos="100000">
              <a:schemeClr val="accent1">
                <a:hueOff val="0"/>
                <a:satOff val="0"/>
                <a:lumOff val="0"/>
                <a:alphaOff val="0"/>
                <a:shade val="63000"/>
                <a:satMod val="110000"/>
              </a:schemeClr>
            </a:gs>
          </a:gsLst>
          <a:lin ang="950000" scaled="1"/>
        </a:gradFill>
        <a:ln>
          <a:noFill/>
        </a:ln>
        <a:effectLst>
          <a:outerShdw blurRad="50800" dist="41909"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45720" rIns="68580" bIns="45720" numCol="1" spcCol="1270" anchor="ctr" anchorCtr="0">
          <a:noAutofit/>
        </a:bodyPr>
        <a:lstStyle/>
        <a:p>
          <a:pPr lvl="0" algn="ctr" defTabSz="1600200">
            <a:lnSpc>
              <a:spcPct val="90000"/>
            </a:lnSpc>
            <a:spcBef>
              <a:spcPct val="0"/>
            </a:spcBef>
            <a:spcAft>
              <a:spcPct val="35000"/>
            </a:spcAft>
          </a:pPr>
          <a:r>
            <a:rPr lang="fa-IR" sz="3600" kern="1200" dirty="0" smtClean="0">
              <a:cs typeface="B Titr" pitchFamily="2" charset="-78"/>
            </a:rPr>
            <a:t>اصول محدود کننده</a:t>
          </a:r>
          <a:endParaRPr lang="en-US" sz="3600" kern="1200" dirty="0">
            <a:cs typeface="B Titr" pitchFamily="2" charset="-78"/>
          </a:endParaRPr>
        </a:p>
      </dsp:txBody>
      <dsp:txXfrm>
        <a:off x="242115" y="30997"/>
        <a:ext cx="6729380" cy="946281"/>
      </dsp:txXfrm>
    </dsp:sp>
    <dsp:sp modelId="{F75AA488-1F51-4845-AFAF-823B0067F981}">
      <dsp:nvSpPr>
        <dsp:cNvPr id="0" name=""/>
        <dsp:cNvSpPr/>
      </dsp:nvSpPr>
      <dsp:spPr>
        <a:xfrm>
          <a:off x="891501" y="1006719"/>
          <a:ext cx="678826" cy="753871"/>
        </a:xfrm>
        <a:custGeom>
          <a:avLst/>
          <a:gdLst/>
          <a:ahLst/>
          <a:cxnLst/>
          <a:rect l="0" t="0" r="0" b="0"/>
          <a:pathLst>
            <a:path>
              <a:moveTo>
                <a:pt x="0" y="0"/>
              </a:moveTo>
              <a:lnTo>
                <a:pt x="0" y="753871"/>
              </a:lnTo>
              <a:lnTo>
                <a:pt x="678826" y="753871"/>
              </a:lnTo>
            </a:path>
          </a:pathLst>
        </a:custGeom>
        <a:noFill/>
        <a:ln w="1905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A46C921-1E8B-4183-9FF5-6388F50539FA}">
      <dsp:nvSpPr>
        <dsp:cNvPr id="0" name=""/>
        <dsp:cNvSpPr/>
      </dsp:nvSpPr>
      <dsp:spPr>
        <a:xfrm>
          <a:off x="1570327" y="1258010"/>
          <a:ext cx="4037148" cy="1005161"/>
        </a:xfrm>
        <a:prstGeom prst="roundRect">
          <a:avLst>
            <a:gd name="adj" fmla="val 10000"/>
          </a:avLst>
        </a:prstGeom>
        <a:gradFill rotWithShape="1">
          <a:gsLst>
            <a:gs pos="0">
              <a:schemeClr val="accent3">
                <a:tint val="45000"/>
                <a:satMod val="220000"/>
              </a:schemeClr>
            </a:gs>
            <a:gs pos="30000">
              <a:schemeClr val="accent3">
                <a:tint val="61000"/>
                <a:satMod val="220000"/>
              </a:schemeClr>
            </a:gs>
            <a:gs pos="45000">
              <a:schemeClr val="accent3">
                <a:tint val="66000"/>
                <a:satMod val="240000"/>
              </a:schemeClr>
            </a:gs>
            <a:gs pos="55000">
              <a:schemeClr val="accent3">
                <a:tint val="66000"/>
                <a:satMod val="220000"/>
              </a:schemeClr>
            </a:gs>
            <a:gs pos="73000">
              <a:schemeClr val="accent3">
                <a:tint val="61000"/>
                <a:satMod val="220000"/>
              </a:schemeClr>
            </a:gs>
            <a:gs pos="100000">
              <a:schemeClr val="accent3">
                <a:tint val="45000"/>
                <a:satMod val="220000"/>
              </a:schemeClr>
            </a:gs>
          </a:gsLst>
          <a:lin ang="950000" scaled="1"/>
        </a:gradFill>
        <a:ln w="9525" cap="flat" cmpd="sng" algn="ctr">
          <a:solidFill>
            <a:schemeClr val="accent3"/>
          </a:solidFill>
          <a:prstDash val="solid"/>
        </a:ln>
        <a:effectLst>
          <a:outerShdw blurRad="38100" dist="25400" dir="5400000" rotWithShape="0">
            <a:srgbClr val="000000">
              <a:alpha val="40000"/>
            </a:srgbClr>
          </a:outerShdw>
        </a:effectLst>
        <a:scene3d>
          <a:camera prst="orthographicFront"/>
          <a:lightRig rig="flat" dir="t"/>
        </a:scene3d>
        <a:sp3d z="-190500" extrusionH="12700"/>
      </dsp:spPr>
      <dsp:style>
        <a:lnRef idx="1">
          <a:schemeClr val="accent3"/>
        </a:lnRef>
        <a:fillRef idx="2">
          <a:schemeClr val="accent3"/>
        </a:fillRef>
        <a:effectRef idx="1">
          <a:schemeClr val="accent3"/>
        </a:effectRef>
        <a:fontRef idx="minor">
          <a:schemeClr val="dk1"/>
        </a:fontRef>
      </dsp:style>
      <dsp:txBody>
        <a:bodyPr spcFirstLastPara="0" vert="horz" wrap="square" lIns="68580" tIns="45720" rIns="68580" bIns="45720" numCol="1" spcCol="1270" anchor="ctr" anchorCtr="0">
          <a:noAutofit/>
        </a:bodyPr>
        <a:lstStyle/>
        <a:p>
          <a:pPr lvl="0" algn="ctr" defTabSz="1600200">
            <a:lnSpc>
              <a:spcPct val="90000"/>
            </a:lnSpc>
            <a:spcBef>
              <a:spcPct val="0"/>
            </a:spcBef>
            <a:spcAft>
              <a:spcPct val="35000"/>
            </a:spcAft>
          </a:pPr>
          <a:r>
            <a:rPr lang="fa-IR" sz="3600" kern="1200" dirty="0" smtClean="0">
              <a:cs typeface="B Titr" pitchFamily="2" charset="-78"/>
            </a:rPr>
            <a:t>محافظه کاری(احتیاط)</a:t>
          </a:r>
          <a:endParaRPr lang="en-US" sz="3600" kern="1200" dirty="0">
            <a:cs typeface="B Titr" pitchFamily="2" charset="-78"/>
          </a:endParaRPr>
        </a:p>
      </dsp:txBody>
      <dsp:txXfrm>
        <a:off x="1599767" y="1287450"/>
        <a:ext cx="3978268" cy="946281"/>
      </dsp:txXfrm>
    </dsp:sp>
    <dsp:sp modelId="{E1D66853-043F-4202-8008-1DB9EB9FB451}">
      <dsp:nvSpPr>
        <dsp:cNvPr id="0" name=""/>
        <dsp:cNvSpPr/>
      </dsp:nvSpPr>
      <dsp:spPr>
        <a:xfrm>
          <a:off x="891501" y="1006719"/>
          <a:ext cx="678826" cy="2010323"/>
        </a:xfrm>
        <a:custGeom>
          <a:avLst/>
          <a:gdLst/>
          <a:ahLst/>
          <a:cxnLst/>
          <a:rect l="0" t="0" r="0" b="0"/>
          <a:pathLst>
            <a:path>
              <a:moveTo>
                <a:pt x="0" y="0"/>
              </a:moveTo>
              <a:lnTo>
                <a:pt x="0" y="2010323"/>
              </a:lnTo>
              <a:lnTo>
                <a:pt x="678826" y="2010323"/>
              </a:lnTo>
            </a:path>
          </a:pathLst>
        </a:custGeom>
        <a:noFill/>
        <a:ln w="1905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BB1D422-B666-4D1F-9C4A-C408458A0956}">
      <dsp:nvSpPr>
        <dsp:cNvPr id="0" name=""/>
        <dsp:cNvSpPr/>
      </dsp:nvSpPr>
      <dsp:spPr>
        <a:xfrm>
          <a:off x="1570327" y="2514462"/>
          <a:ext cx="4395146" cy="1005161"/>
        </a:xfrm>
        <a:prstGeom prst="roundRect">
          <a:avLst>
            <a:gd name="adj" fmla="val 10000"/>
          </a:avLst>
        </a:prstGeom>
        <a:gradFill rotWithShape="1">
          <a:gsLst>
            <a:gs pos="0">
              <a:schemeClr val="accent4">
                <a:tint val="45000"/>
                <a:satMod val="220000"/>
              </a:schemeClr>
            </a:gs>
            <a:gs pos="30000">
              <a:schemeClr val="accent4">
                <a:tint val="61000"/>
                <a:satMod val="220000"/>
              </a:schemeClr>
            </a:gs>
            <a:gs pos="45000">
              <a:schemeClr val="accent4">
                <a:tint val="66000"/>
                <a:satMod val="240000"/>
              </a:schemeClr>
            </a:gs>
            <a:gs pos="55000">
              <a:schemeClr val="accent4">
                <a:tint val="66000"/>
                <a:satMod val="220000"/>
              </a:schemeClr>
            </a:gs>
            <a:gs pos="73000">
              <a:schemeClr val="accent4">
                <a:tint val="61000"/>
                <a:satMod val="220000"/>
              </a:schemeClr>
            </a:gs>
            <a:gs pos="100000">
              <a:schemeClr val="accent4">
                <a:tint val="45000"/>
                <a:satMod val="220000"/>
              </a:schemeClr>
            </a:gs>
          </a:gsLst>
          <a:lin ang="950000" scaled="1"/>
        </a:gradFill>
        <a:ln w="9525" cap="flat" cmpd="sng" algn="ctr">
          <a:solidFill>
            <a:schemeClr val="accent4"/>
          </a:solidFill>
          <a:prstDash val="solid"/>
        </a:ln>
        <a:effectLst>
          <a:outerShdw blurRad="38100" dist="25400" dir="5400000" rotWithShape="0">
            <a:srgbClr val="000000">
              <a:alpha val="40000"/>
            </a:srgbClr>
          </a:outerShdw>
        </a:effectLst>
        <a:scene3d>
          <a:camera prst="orthographicFront"/>
          <a:lightRig rig="flat" dir="t"/>
        </a:scene3d>
        <a:sp3d z="-190500" extrusionH="12700"/>
      </dsp:spPr>
      <dsp:style>
        <a:lnRef idx="1">
          <a:schemeClr val="accent4"/>
        </a:lnRef>
        <a:fillRef idx="2">
          <a:schemeClr val="accent4"/>
        </a:fillRef>
        <a:effectRef idx="1">
          <a:schemeClr val="accent4"/>
        </a:effectRef>
        <a:fontRef idx="minor">
          <a:schemeClr val="dk1"/>
        </a:fontRef>
      </dsp:style>
      <dsp:txBody>
        <a:bodyPr spcFirstLastPara="0" vert="horz" wrap="square" lIns="68580" tIns="45720" rIns="68580" bIns="45720" numCol="1" spcCol="1270" anchor="ctr" anchorCtr="0">
          <a:noAutofit/>
        </a:bodyPr>
        <a:lstStyle/>
        <a:p>
          <a:pPr lvl="0" algn="ctr" defTabSz="1600200">
            <a:lnSpc>
              <a:spcPct val="90000"/>
            </a:lnSpc>
            <a:spcBef>
              <a:spcPct val="0"/>
            </a:spcBef>
            <a:spcAft>
              <a:spcPct val="35000"/>
            </a:spcAft>
          </a:pPr>
          <a:r>
            <a:rPr lang="fa-IR" sz="3600" kern="1200" dirty="0" smtClean="0">
              <a:cs typeface="B Titr" pitchFamily="2" charset="-78"/>
            </a:rPr>
            <a:t>اهمیت</a:t>
          </a:r>
          <a:endParaRPr lang="en-US" sz="3600" kern="1200" dirty="0">
            <a:cs typeface="B Titr" pitchFamily="2" charset="-78"/>
          </a:endParaRPr>
        </a:p>
      </dsp:txBody>
      <dsp:txXfrm>
        <a:off x="1599767" y="2543902"/>
        <a:ext cx="4336266" cy="946281"/>
      </dsp:txXfrm>
    </dsp:sp>
    <dsp:sp modelId="{E2E6B61C-2F49-48D4-A9CF-C902E81EA483}">
      <dsp:nvSpPr>
        <dsp:cNvPr id="0" name=""/>
        <dsp:cNvSpPr/>
      </dsp:nvSpPr>
      <dsp:spPr>
        <a:xfrm>
          <a:off x="891501" y="1006719"/>
          <a:ext cx="678826" cy="3266776"/>
        </a:xfrm>
        <a:custGeom>
          <a:avLst/>
          <a:gdLst/>
          <a:ahLst/>
          <a:cxnLst/>
          <a:rect l="0" t="0" r="0" b="0"/>
          <a:pathLst>
            <a:path>
              <a:moveTo>
                <a:pt x="0" y="0"/>
              </a:moveTo>
              <a:lnTo>
                <a:pt x="0" y="3266776"/>
              </a:lnTo>
              <a:lnTo>
                <a:pt x="678826" y="3266776"/>
              </a:lnTo>
            </a:path>
          </a:pathLst>
        </a:custGeom>
        <a:noFill/>
        <a:ln w="1905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AA6F3EF-4331-45C5-8A95-B42CC602030B}">
      <dsp:nvSpPr>
        <dsp:cNvPr id="0" name=""/>
        <dsp:cNvSpPr/>
      </dsp:nvSpPr>
      <dsp:spPr>
        <a:xfrm>
          <a:off x="1570327" y="3770914"/>
          <a:ext cx="5109551" cy="1005161"/>
        </a:xfrm>
        <a:prstGeom prst="roundRect">
          <a:avLst>
            <a:gd name="adj" fmla="val 10000"/>
          </a:avLst>
        </a:prstGeom>
        <a:gradFill rotWithShape="1">
          <a:gsLst>
            <a:gs pos="0">
              <a:schemeClr val="accent5">
                <a:tint val="45000"/>
                <a:satMod val="220000"/>
              </a:schemeClr>
            </a:gs>
            <a:gs pos="30000">
              <a:schemeClr val="accent5">
                <a:tint val="61000"/>
                <a:satMod val="220000"/>
              </a:schemeClr>
            </a:gs>
            <a:gs pos="45000">
              <a:schemeClr val="accent5">
                <a:tint val="66000"/>
                <a:satMod val="240000"/>
              </a:schemeClr>
            </a:gs>
            <a:gs pos="55000">
              <a:schemeClr val="accent5">
                <a:tint val="66000"/>
                <a:satMod val="220000"/>
              </a:schemeClr>
            </a:gs>
            <a:gs pos="73000">
              <a:schemeClr val="accent5">
                <a:tint val="61000"/>
                <a:satMod val="220000"/>
              </a:schemeClr>
            </a:gs>
            <a:gs pos="100000">
              <a:schemeClr val="accent5">
                <a:tint val="45000"/>
                <a:satMod val="220000"/>
              </a:schemeClr>
            </a:gs>
          </a:gsLst>
          <a:lin ang="950000" scaled="1"/>
        </a:gradFill>
        <a:ln w="9525" cap="flat" cmpd="sng" algn="ctr">
          <a:solidFill>
            <a:schemeClr val="accent5"/>
          </a:solidFill>
          <a:prstDash val="solid"/>
        </a:ln>
        <a:effectLst>
          <a:outerShdw blurRad="38100" dist="25400" dir="5400000" rotWithShape="0">
            <a:srgbClr val="000000">
              <a:alpha val="40000"/>
            </a:srgbClr>
          </a:outerShdw>
        </a:effectLst>
        <a:scene3d>
          <a:camera prst="orthographicFront"/>
          <a:lightRig rig="flat" dir="t"/>
        </a:scene3d>
        <a:sp3d z="-190500" extrusionH="12700"/>
      </dsp:spPr>
      <dsp:style>
        <a:lnRef idx="1">
          <a:schemeClr val="accent5"/>
        </a:lnRef>
        <a:fillRef idx="2">
          <a:schemeClr val="accent5"/>
        </a:fillRef>
        <a:effectRef idx="1">
          <a:schemeClr val="accent5"/>
        </a:effectRef>
        <a:fontRef idx="minor">
          <a:schemeClr val="dk1"/>
        </a:fontRef>
      </dsp:style>
      <dsp:txBody>
        <a:bodyPr spcFirstLastPara="0" vert="horz" wrap="square" lIns="68580" tIns="45720" rIns="68580" bIns="45720" numCol="1" spcCol="1270" anchor="ctr" anchorCtr="0">
          <a:noAutofit/>
        </a:bodyPr>
        <a:lstStyle/>
        <a:p>
          <a:pPr lvl="0" algn="ctr" defTabSz="1600200">
            <a:lnSpc>
              <a:spcPct val="90000"/>
            </a:lnSpc>
            <a:spcBef>
              <a:spcPct val="0"/>
            </a:spcBef>
            <a:spcAft>
              <a:spcPct val="35000"/>
            </a:spcAft>
          </a:pPr>
          <a:r>
            <a:rPr lang="fa-IR" sz="3600" kern="1200" dirty="0" smtClean="0">
              <a:cs typeface="B Titr" pitchFamily="2" charset="-78"/>
            </a:rPr>
            <a:t>افشاء</a:t>
          </a:r>
          <a:endParaRPr lang="en-US" sz="3600" kern="1200" dirty="0">
            <a:cs typeface="B Titr" pitchFamily="2" charset="-78"/>
          </a:endParaRPr>
        </a:p>
      </dsp:txBody>
      <dsp:txXfrm>
        <a:off x="1599767" y="3800354"/>
        <a:ext cx="5050671" cy="946281"/>
      </dsp:txXfrm>
    </dsp:sp>
    <dsp:sp modelId="{4D6827EB-3747-4201-81C6-0DFBA126C3CC}">
      <dsp:nvSpPr>
        <dsp:cNvPr id="0" name=""/>
        <dsp:cNvSpPr/>
      </dsp:nvSpPr>
      <dsp:spPr>
        <a:xfrm>
          <a:off x="891501" y="1006719"/>
          <a:ext cx="678826" cy="4523228"/>
        </a:xfrm>
        <a:custGeom>
          <a:avLst/>
          <a:gdLst/>
          <a:ahLst/>
          <a:cxnLst/>
          <a:rect l="0" t="0" r="0" b="0"/>
          <a:pathLst>
            <a:path>
              <a:moveTo>
                <a:pt x="0" y="0"/>
              </a:moveTo>
              <a:lnTo>
                <a:pt x="0" y="4523228"/>
              </a:lnTo>
              <a:lnTo>
                <a:pt x="678826" y="4523228"/>
              </a:lnTo>
            </a:path>
          </a:pathLst>
        </a:custGeom>
        <a:noFill/>
        <a:ln w="1905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B7D672D-20D8-4F4B-9551-CA9DA8E209B4}">
      <dsp:nvSpPr>
        <dsp:cNvPr id="0" name=""/>
        <dsp:cNvSpPr/>
      </dsp:nvSpPr>
      <dsp:spPr>
        <a:xfrm>
          <a:off x="1570327" y="5027367"/>
          <a:ext cx="5716347" cy="1005161"/>
        </a:xfrm>
        <a:prstGeom prst="roundRect">
          <a:avLst>
            <a:gd name="adj" fmla="val 10000"/>
          </a:avLst>
        </a:prstGeom>
        <a:gradFill rotWithShape="1">
          <a:gsLst>
            <a:gs pos="0">
              <a:schemeClr val="accent6">
                <a:tint val="45000"/>
                <a:satMod val="220000"/>
              </a:schemeClr>
            </a:gs>
            <a:gs pos="30000">
              <a:schemeClr val="accent6">
                <a:tint val="61000"/>
                <a:satMod val="220000"/>
              </a:schemeClr>
            </a:gs>
            <a:gs pos="45000">
              <a:schemeClr val="accent6">
                <a:tint val="66000"/>
                <a:satMod val="240000"/>
              </a:schemeClr>
            </a:gs>
            <a:gs pos="55000">
              <a:schemeClr val="accent6">
                <a:tint val="66000"/>
                <a:satMod val="220000"/>
              </a:schemeClr>
            </a:gs>
            <a:gs pos="73000">
              <a:schemeClr val="accent6">
                <a:tint val="61000"/>
                <a:satMod val="220000"/>
              </a:schemeClr>
            </a:gs>
            <a:gs pos="100000">
              <a:schemeClr val="accent6">
                <a:tint val="45000"/>
                <a:satMod val="220000"/>
              </a:schemeClr>
            </a:gs>
          </a:gsLst>
          <a:lin ang="950000" scaled="1"/>
        </a:gradFill>
        <a:ln w="9525" cap="flat" cmpd="sng" algn="ctr">
          <a:solidFill>
            <a:schemeClr val="accent6"/>
          </a:solidFill>
          <a:prstDash val="solid"/>
        </a:ln>
        <a:effectLst>
          <a:outerShdw blurRad="38100" dist="25400" dir="5400000" rotWithShape="0">
            <a:srgbClr val="000000">
              <a:alpha val="40000"/>
            </a:srgbClr>
          </a:outerShdw>
        </a:effectLst>
        <a:scene3d>
          <a:camera prst="orthographicFront"/>
          <a:lightRig rig="flat" dir="t"/>
        </a:scene3d>
        <a:sp3d z="-190500" extrusionH="12700"/>
      </dsp:spPr>
      <dsp:style>
        <a:lnRef idx="1">
          <a:schemeClr val="accent6"/>
        </a:lnRef>
        <a:fillRef idx="2">
          <a:schemeClr val="accent6"/>
        </a:fillRef>
        <a:effectRef idx="1">
          <a:schemeClr val="accent6"/>
        </a:effectRef>
        <a:fontRef idx="minor">
          <a:schemeClr val="dk1"/>
        </a:fontRef>
      </dsp:style>
      <dsp:txBody>
        <a:bodyPr spcFirstLastPara="0" vert="horz" wrap="square" lIns="68580" tIns="45720" rIns="68580" bIns="45720" numCol="1" spcCol="1270" anchor="ctr" anchorCtr="0">
          <a:noAutofit/>
        </a:bodyPr>
        <a:lstStyle/>
        <a:p>
          <a:pPr lvl="0" algn="ctr" defTabSz="1600200">
            <a:lnSpc>
              <a:spcPct val="90000"/>
            </a:lnSpc>
            <a:spcBef>
              <a:spcPct val="0"/>
            </a:spcBef>
            <a:spcAft>
              <a:spcPct val="35000"/>
            </a:spcAft>
          </a:pPr>
          <a:r>
            <a:rPr lang="fa-IR" sz="3600" kern="1200" dirty="0" smtClean="0">
              <a:cs typeface="B Titr" pitchFamily="2" charset="-78"/>
            </a:rPr>
            <a:t>عینیت(بی طرفی)</a:t>
          </a:r>
          <a:endParaRPr lang="en-US" sz="3600" kern="1200" dirty="0">
            <a:cs typeface="B Titr" pitchFamily="2" charset="-78"/>
          </a:endParaRPr>
        </a:p>
      </dsp:txBody>
      <dsp:txXfrm>
        <a:off x="1599767" y="5056807"/>
        <a:ext cx="5657467" cy="94628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F69537-9A20-4DA2-8A62-E589183E08C0}">
      <dsp:nvSpPr>
        <dsp:cNvPr id="0" name=""/>
        <dsp:cNvSpPr/>
      </dsp:nvSpPr>
      <dsp:spPr>
        <a:xfrm>
          <a:off x="2708251" y="8"/>
          <a:ext cx="2366982" cy="2366982"/>
        </a:xfrm>
        <a:prstGeom prst="ellipse">
          <a:avLst/>
        </a:prstGeom>
        <a:gradFill rotWithShape="1">
          <a:gsLst>
            <a:gs pos="0">
              <a:schemeClr val="accent2">
                <a:tint val="45000"/>
                <a:satMod val="220000"/>
              </a:schemeClr>
            </a:gs>
            <a:gs pos="30000">
              <a:schemeClr val="accent2">
                <a:tint val="61000"/>
                <a:satMod val="220000"/>
              </a:schemeClr>
            </a:gs>
            <a:gs pos="45000">
              <a:schemeClr val="accent2">
                <a:tint val="66000"/>
                <a:satMod val="240000"/>
              </a:schemeClr>
            </a:gs>
            <a:gs pos="55000">
              <a:schemeClr val="accent2">
                <a:tint val="66000"/>
                <a:satMod val="220000"/>
              </a:schemeClr>
            </a:gs>
            <a:gs pos="73000">
              <a:schemeClr val="accent2">
                <a:tint val="61000"/>
                <a:satMod val="220000"/>
              </a:schemeClr>
            </a:gs>
            <a:gs pos="100000">
              <a:schemeClr val="accent2">
                <a:tint val="45000"/>
                <a:satMod val="220000"/>
              </a:schemeClr>
            </a:gs>
          </a:gsLst>
          <a:lin ang="950000" scaled="1"/>
        </a:gradFill>
        <a:ln w="9525" cap="flat" cmpd="sng" algn="ctr">
          <a:solidFill>
            <a:schemeClr val="accent2"/>
          </a:solidFill>
          <a:prstDash val="solid"/>
        </a:ln>
        <a:effectLst>
          <a:outerShdw blurRad="38100" dist="25400" dir="5400000" rotWithShape="0">
            <a:srgbClr val="000000">
              <a:alpha val="40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fa-IR" sz="2600" kern="1200" dirty="0" smtClean="0">
              <a:cs typeface="B Titr" pitchFamily="2" charset="-78"/>
            </a:rPr>
            <a:t>اصول مبتنی بر برون دادها</a:t>
          </a:r>
          <a:endParaRPr lang="en-US" sz="2600" kern="1200" dirty="0">
            <a:cs typeface="B Titr" pitchFamily="2" charset="-78"/>
          </a:endParaRPr>
        </a:p>
      </dsp:txBody>
      <dsp:txXfrm>
        <a:off x="3054887" y="346644"/>
        <a:ext cx="1673710" cy="1673710"/>
      </dsp:txXfrm>
    </dsp:sp>
    <dsp:sp modelId="{D8141369-5C47-4CFE-BE92-1D68C977024D}">
      <dsp:nvSpPr>
        <dsp:cNvPr id="0" name=""/>
        <dsp:cNvSpPr/>
      </dsp:nvSpPr>
      <dsp:spPr>
        <a:xfrm rot="8045090">
          <a:off x="887305" y="2680746"/>
          <a:ext cx="2455167" cy="674589"/>
        </a:xfrm>
        <a:prstGeom prst="leftArrow">
          <a:avLst>
            <a:gd name="adj1" fmla="val 60000"/>
            <a:gd name="adj2" fmla="val 50000"/>
          </a:avLst>
        </a:prstGeom>
        <a:gradFill rotWithShape="1">
          <a:gsLst>
            <a:gs pos="0">
              <a:schemeClr val="accent3">
                <a:shade val="63000"/>
                <a:satMod val="110000"/>
              </a:schemeClr>
            </a:gs>
            <a:gs pos="30000">
              <a:schemeClr val="accent3">
                <a:shade val="90000"/>
                <a:satMod val="120000"/>
              </a:schemeClr>
            </a:gs>
            <a:gs pos="45000">
              <a:schemeClr val="accent3">
                <a:shade val="100000"/>
                <a:satMod val="128000"/>
              </a:schemeClr>
            </a:gs>
            <a:gs pos="55000">
              <a:schemeClr val="accent3">
                <a:shade val="100000"/>
                <a:satMod val="128000"/>
              </a:schemeClr>
            </a:gs>
            <a:gs pos="73000">
              <a:schemeClr val="accent3">
                <a:shade val="90000"/>
                <a:satMod val="120000"/>
              </a:schemeClr>
            </a:gs>
            <a:gs pos="100000">
              <a:schemeClr val="accent3">
                <a:shade val="63000"/>
                <a:satMod val="110000"/>
              </a:schemeClr>
            </a:gs>
          </a:gsLst>
          <a:lin ang="950000" scaled="1"/>
        </a:gradFill>
        <a:ln>
          <a:noFill/>
        </a:ln>
        <a:effectLst>
          <a:outerShdw blurRad="57150" dist="38100" dir="5400000" algn="br" rotWithShape="0">
            <a:srgbClr val="000000">
              <a:alpha val="57000"/>
            </a:srgbClr>
          </a:outerShdw>
        </a:effectLst>
        <a:scene3d>
          <a:camera prst="orthographicFront">
            <a:rot lat="0" lon="0" rev="0"/>
          </a:camera>
          <a:lightRig rig="threePt" dir="t">
            <a:rot lat="0" lon="0" rev="1200000"/>
          </a:lightRig>
        </a:scene3d>
        <a:sp3d>
          <a:bevelT w="44450" h="31750" prst="coolSlant"/>
        </a:sp3d>
      </dsp:spPr>
      <dsp:style>
        <a:lnRef idx="0">
          <a:schemeClr val="accent3"/>
        </a:lnRef>
        <a:fillRef idx="3">
          <a:schemeClr val="accent3"/>
        </a:fillRef>
        <a:effectRef idx="3">
          <a:schemeClr val="accent3"/>
        </a:effectRef>
        <a:fontRef idx="minor">
          <a:schemeClr val="lt1"/>
        </a:fontRef>
      </dsp:style>
    </dsp:sp>
    <dsp:sp modelId="{77484B19-22C0-4CCD-ACCC-A524A195B906}">
      <dsp:nvSpPr>
        <dsp:cNvPr id="0" name=""/>
        <dsp:cNvSpPr/>
      </dsp:nvSpPr>
      <dsp:spPr>
        <a:xfrm>
          <a:off x="136514" y="3000374"/>
          <a:ext cx="2248633" cy="1798906"/>
        </a:xfrm>
        <a:prstGeom prst="roundRect">
          <a:avLst>
            <a:gd name="adj" fmla="val 10000"/>
          </a:avLst>
        </a:prstGeom>
        <a:gradFill rotWithShape="1">
          <a:gsLst>
            <a:gs pos="0">
              <a:schemeClr val="accent4">
                <a:tint val="45000"/>
                <a:satMod val="220000"/>
              </a:schemeClr>
            </a:gs>
            <a:gs pos="30000">
              <a:schemeClr val="accent4">
                <a:tint val="61000"/>
                <a:satMod val="220000"/>
              </a:schemeClr>
            </a:gs>
            <a:gs pos="45000">
              <a:schemeClr val="accent4">
                <a:tint val="66000"/>
                <a:satMod val="240000"/>
              </a:schemeClr>
            </a:gs>
            <a:gs pos="55000">
              <a:schemeClr val="accent4">
                <a:tint val="66000"/>
                <a:satMod val="220000"/>
              </a:schemeClr>
            </a:gs>
            <a:gs pos="73000">
              <a:schemeClr val="accent4">
                <a:tint val="61000"/>
                <a:satMod val="220000"/>
              </a:schemeClr>
            </a:gs>
            <a:gs pos="100000">
              <a:schemeClr val="accent4">
                <a:tint val="45000"/>
                <a:satMod val="220000"/>
              </a:schemeClr>
            </a:gs>
          </a:gsLst>
          <a:lin ang="950000" scaled="1"/>
        </a:gradFill>
        <a:ln w="9525" cap="flat" cmpd="sng" algn="ctr">
          <a:solidFill>
            <a:schemeClr val="accent4"/>
          </a:solidFill>
          <a:prstDash val="solid"/>
        </a:ln>
        <a:effectLst>
          <a:outerShdw blurRad="38100" dist="25400" dir="5400000" rotWithShape="0">
            <a:srgbClr val="000000">
              <a:alpha val="40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70485" tIns="70485" rIns="70485" bIns="70485" numCol="1" spcCol="1270" anchor="ctr" anchorCtr="0">
          <a:noAutofit/>
        </a:bodyPr>
        <a:lstStyle/>
        <a:p>
          <a:pPr lvl="0" algn="ctr" defTabSz="1644650">
            <a:lnSpc>
              <a:spcPct val="90000"/>
            </a:lnSpc>
            <a:spcBef>
              <a:spcPct val="0"/>
            </a:spcBef>
            <a:spcAft>
              <a:spcPct val="35000"/>
            </a:spcAft>
          </a:pPr>
          <a:r>
            <a:rPr lang="fa-IR" sz="3700" kern="1200" dirty="0" smtClean="0">
              <a:cs typeface="B Titr" pitchFamily="2" charset="-78"/>
            </a:rPr>
            <a:t>یکنواختی</a:t>
          </a:r>
          <a:endParaRPr lang="en-US" sz="3700" kern="1200" dirty="0">
            <a:cs typeface="B Titr" pitchFamily="2" charset="-78"/>
          </a:endParaRPr>
        </a:p>
      </dsp:txBody>
      <dsp:txXfrm>
        <a:off x="189202" y="3053062"/>
        <a:ext cx="2143257" cy="1693530"/>
      </dsp:txXfrm>
    </dsp:sp>
    <dsp:sp modelId="{0BA15933-F795-4E9C-905C-E85D200270D6}">
      <dsp:nvSpPr>
        <dsp:cNvPr id="0" name=""/>
        <dsp:cNvSpPr/>
      </dsp:nvSpPr>
      <dsp:spPr>
        <a:xfrm rot="5525570">
          <a:off x="2671986" y="3290099"/>
          <a:ext cx="2260896" cy="674589"/>
        </a:xfrm>
        <a:prstGeom prst="leftArrow">
          <a:avLst>
            <a:gd name="adj1" fmla="val 60000"/>
            <a:gd name="adj2" fmla="val 50000"/>
          </a:avLst>
        </a:prstGeom>
        <a:gradFill rotWithShape="1">
          <a:gsLst>
            <a:gs pos="0">
              <a:schemeClr val="accent3">
                <a:shade val="63000"/>
                <a:satMod val="110000"/>
              </a:schemeClr>
            </a:gs>
            <a:gs pos="30000">
              <a:schemeClr val="accent3">
                <a:shade val="90000"/>
                <a:satMod val="120000"/>
              </a:schemeClr>
            </a:gs>
            <a:gs pos="45000">
              <a:schemeClr val="accent3">
                <a:shade val="100000"/>
                <a:satMod val="128000"/>
              </a:schemeClr>
            </a:gs>
            <a:gs pos="55000">
              <a:schemeClr val="accent3">
                <a:shade val="100000"/>
                <a:satMod val="128000"/>
              </a:schemeClr>
            </a:gs>
            <a:gs pos="73000">
              <a:schemeClr val="accent3">
                <a:shade val="90000"/>
                <a:satMod val="120000"/>
              </a:schemeClr>
            </a:gs>
            <a:gs pos="100000">
              <a:schemeClr val="accent3">
                <a:shade val="63000"/>
                <a:satMod val="110000"/>
              </a:schemeClr>
            </a:gs>
          </a:gsLst>
          <a:lin ang="950000" scaled="1"/>
        </a:gradFill>
        <a:ln>
          <a:noFill/>
        </a:ln>
        <a:effectLst>
          <a:outerShdw blurRad="57150" dist="38100" dir="5400000" algn="br" rotWithShape="0">
            <a:srgbClr val="000000">
              <a:alpha val="57000"/>
            </a:srgbClr>
          </a:outerShdw>
        </a:effectLst>
        <a:scene3d>
          <a:camera prst="orthographicFront">
            <a:rot lat="0" lon="0" rev="0"/>
          </a:camera>
          <a:lightRig rig="threePt" dir="t">
            <a:rot lat="0" lon="0" rev="1200000"/>
          </a:lightRig>
        </a:scene3d>
        <a:sp3d>
          <a:bevelT w="44450" h="31750" prst="coolSlant"/>
        </a:sp3d>
      </dsp:spPr>
      <dsp:style>
        <a:lnRef idx="0">
          <a:schemeClr val="accent3"/>
        </a:lnRef>
        <a:fillRef idx="3">
          <a:schemeClr val="accent3"/>
        </a:fillRef>
        <a:effectRef idx="3">
          <a:schemeClr val="accent3"/>
        </a:effectRef>
        <a:fontRef idx="minor">
          <a:schemeClr val="lt1"/>
        </a:fontRef>
      </dsp:style>
    </dsp:sp>
    <dsp:sp modelId="{CB99054F-83F7-488A-BBBB-049D8135D8E7}">
      <dsp:nvSpPr>
        <dsp:cNvPr id="0" name=""/>
        <dsp:cNvSpPr/>
      </dsp:nvSpPr>
      <dsp:spPr>
        <a:xfrm>
          <a:off x="2636835" y="3857634"/>
          <a:ext cx="2248633" cy="1798906"/>
        </a:xfrm>
        <a:prstGeom prst="roundRect">
          <a:avLst>
            <a:gd name="adj" fmla="val 10000"/>
          </a:avLst>
        </a:prstGeom>
        <a:gradFill rotWithShape="1">
          <a:gsLst>
            <a:gs pos="0">
              <a:schemeClr val="accent5">
                <a:tint val="45000"/>
                <a:satMod val="220000"/>
              </a:schemeClr>
            </a:gs>
            <a:gs pos="30000">
              <a:schemeClr val="accent5">
                <a:tint val="61000"/>
                <a:satMod val="220000"/>
              </a:schemeClr>
            </a:gs>
            <a:gs pos="45000">
              <a:schemeClr val="accent5">
                <a:tint val="66000"/>
                <a:satMod val="240000"/>
              </a:schemeClr>
            </a:gs>
            <a:gs pos="55000">
              <a:schemeClr val="accent5">
                <a:tint val="66000"/>
                <a:satMod val="220000"/>
              </a:schemeClr>
            </a:gs>
            <a:gs pos="73000">
              <a:schemeClr val="accent5">
                <a:tint val="61000"/>
                <a:satMod val="220000"/>
              </a:schemeClr>
            </a:gs>
            <a:gs pos="100000">
              <a:schemeClr val="accent5">
                <a:tint val="45000"/>
                <a:satMod val="220000"/>
              </a:schemeClr>
            </a:gs>
          </a:gsLst>
          <a:lin ang="950000" scaled="1"/>
        </a:gradFill>
        <a:ln w="9525" cap="flat" cmpd="sng" algn="ctr">
          <a:solidFill>
            <a:schemeClr val="accent5"/>
          </a:solidFill>
          <a:prstDash val="solid"/>
        </a:ln>
        <a:effectLst>
          <a:outerShdw blurRad="38100" dist="25400" dir="5400000" rotWithShape="0">
            <a:srgbClr val="000000">
              <a:alpha val="40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70485" tIns="70485" rIns="70485" bIns="70485" numCol="1" spcCol="1270" anchor="ctr" anchorCtr="0">
          <a:noAutofit/>
        </a:bodyPr>
        <a:lstStyle/>
        <a:p>
          <a:pPr lvl="0" algn="ctr" defTabSz="1644650">
            <a:lnSpc>
              <a:spcPct val="90000"/>
            </a:lnSpc>
            <a:spcBef>
              <a:spcPct val="0"/>
            </a:spcBef>
            <a:spcAft>
              <a:spcPct val="35000"/>
            </a:spcAft>
          </a:pPr>
          <a:r>
            <a:rPr lang="fa-IR" sz="3700" kern="1200" dirty="0" smtClean="0">
              <a:cs typeface="B Titr" pitchFamily="2" charset="-78"/>
            </a:rPr>
            <a:t>ثبات رویه</a:t>
          </a:r>
          <a:endParaRPr lang="en-US" sz="3700" kern="1200" dirty="0">
            <a:cs typeface="B Titr" pitchFamily="2" charset="-78"/>
          </a:endParaRPr>
        </a:p>
      </dsp:txBody>
      <dsp:txXfrm>
        <a:off x="2689523" y="3910322"/>
        <a:ext cx="2143257" cy="1693530"/>
      </dsp:txXfrm>
    </dsp:sp>
    <dsp:sp modelId="{E5560DA0-739E-4C18-BC94-9E839E4710F2}">
      <dsp:nvSpPr>
        <dsp:cNvPr id="0" name=""/>
        <dsp:cNvSpPr/>
      </dsp:nvSpPr>
      <dsp:spPr>
        <a:xfrm rot="2978022">
          <a:off x="4334345" y="2742812"/>
          <a:ext cx="2339227" cy="674589"/>
        </a:xfrm>
        <a:prstGeom prst="leftArrow">
          <a:avLst>
            <a:gd name="adj1" fmla="val 60000"/>
            <a:gd name="adj2" fmla="val 50000"/>
          </a:avLst>
        </a:prstGeom>
        <a:gradFill rotWithShape="1">
          <a:gsLst>
            <a:gs pos="0">
              <a:schemeClr val="accent3">
                <a:shade val="63000"/>
                <a:satMod val="110000"/>
              </a:schemeClr>
            </a:gs>
            <a:gs pos="30000">
              <a:schemeClr val="accent3">
                <a:shade val="90000"/>
                <a:satMod val="120000"/>
              </a:schemeClr>
            </a:gs>
            <a:gs pos="45000">
              <a:schemeClr val="accent3">
                <a:shade val="100000"/>
                <a:satMod val="128000"/>
              </a:schemeClr>
            </a:gs>
            <a:gs pos="55000">
              <a:schemeClr val="accent3">
                <a:shade val="100000"/>
                <a:satMod val="128000"/>
              </a:schemeClr>
            </a:gs>
            <a:gs pos="73000">
              <a:schemeClr val="accent3">
                <a:shade val="90000"/>
                <a:satMod val="120000"/>
              </a:schemeClr>
            </a:gs>
            <a:gs pos="100000">
              <a:schemeClr val="accent3">
                <a:shade val="63000"/>
                <a:satMod val="110000"/>
              </a:schemeClr>
            </a:gs>
          </a:gsLst>
          <a:lin ang="950000" scaled="1"/>
        </a:gradFill>
        <a:ln>
          <a:noFill/>
        </a:ln>
        <a:effectLst>
          <a:outerShdw blurRad="57150" dist="38100" dir="5400000" algn="br" rotWithShape="0">
            <a:srgbClr val="000000">
              <a:alpha val="57000"/>
            </a:srgbClr>
          </a:outerShdw>
        </a:effectLst>
        <a:scene3d>
          <a:camera prst="orthographicFront">
            <a:rot lat="0" lon="0" rev="0"/>
          </a:camera>
          <a:lightRig rig="threePt" dir="t">
            <a:rot lat="0" lon="0" rev="1200000"/>
          </a:lightRig>
        </a:scene3d>
        <a:sp3d>
          <a:bevelT w="44450" h="31750" prst="coolSlant"/>
        </a:sp3d>
      </dsp:spPr>
      <dsp:style>
        <a:lnRef idx="0">
          <a:schemeClr val="accent3"/>
        </a:lnRef>
        <a:fillRef idx="3">
          <a:schemeClr val="accent3"/>
        </a:fillRef>
        <a:effectRef idx="3">
          <a:schemeClr val="accent3"/>
        </a:effectRef>
        <a:fontRef idx="minor">
          <a:schemeClr val="lt1"/>
        </a:fontRef>
      </dsp:style>
    </dsp:sp>
    <dsp:sp modelId="{F21A03D8-4FEE-4F36-8E83-DDE9B89FBE6F}">
      <dsp:nvSpPr>
        <dsp:cNvPr id="0" name=""/>
        <dsp:cNvSpPr/>
      </dsp:nvSpPr>
      <dsp:spPr>
        <a:xfrm>
          <a:off x="5137168" y="3071805"/>
          <a:ext cx="2248633" cy="1798906"/>
        </a:xfrm>
        <a:prstGeom prst="roundRect">
          <a:avLst>
            <a:gd name="adj" fmla="val 10000"/>
          </a:avLst>
        </a:prstGeom>
        <a:gradFill rotWithShape="1">
          <a:gsLst>
            <a:gs pos="0">
              <a:schemeClr val="accent1">
                <a:tint val="45000"/>
                <a:satMod val="220000"/>
              </a:schemeClr>
            </a:gs>
            <a:gs pos="30000">
              <a:schemeClr val="accent1">
                <a:tint val="61000"/>
                <a:satMod val="220000"/>
              </a:schemeClr>
            </a:gs>
            <a:gs pos="45000">
              <a:schemeClr val="accent1">
                <a:tint val="66000"/>
                <a:satMod val="240000"/>
              </a:schemeClr>
            </a:gs>
            <a:gs pos="55000">
              <a:schemeClr val="accent1">
                <a:tint val="66000"/>
                <a:satMod val="220000"/>
              </a:schemeClr>
            </a:gs>
            <a:gs pos="73000">
              <a:schemeClr val="accent1">
                <a:tint val="61000"/>
                <a:satMod val="220000"/>
              </a:schemeClr>
            </a:gs>
            <a:gs pos="100000">
              <a:schemeClr val="accent1">
                <a:tint val="45000"/>
                <a:satMod val="220000"/>
              </a:schemeClr>
            </a:gs>
          </a:gsLst>
          <a:lin ang="950000" scaled="1"/>
        </a:gradFill>
        <a:ln w="9525" cap="flat" cmpd="sng" algn="ctr">
          <a:solidFill>
            <a:schemeClr val="accent1"/>
          </a:solidFill>
          <a:prstDash val="solid"/>
        </a:ln>
        <a:effectLst>
          <a:outerShdw blurRad="38100" dist="25400" dir="5400000" rotWithShape="0">
            <a:srgbClr val="000000">
              <a:alpha val="40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70485" tIns="70485" rIns="70485" bIns="70485" numCol="1" spcCol="1270" anchor="ctr" anchorCtr="0">
          <a:noAutofit/>
        </a:bodyPr>
        <a:lstStyle/>
        <a:p>
          <a:pPr lvl="0" algn="ctr" defTabSz="1644650">
            <a:lnSpc>
              <a:spcPct val="90000"/>
            </a:lnSpc>
            <a:spcBef>
              <a:spcPct val="0"/>
            </a:spcBef>
            <a:spcAft>
              <a:spcPct val="35000"/>
            </a:spcAft>
          </a:pPr>
          <a:r>
            <a:rPr lang="fa-IR" sz="3700" kern="1200" dirty="0" smtClean="0">
              <a:cs typeface="B Titr" pitchFamily="2" charset="-78"/>
            </a:rPr>
            <a:t>قابلیت مقایسه</a:t>
          </a:r>
          <a:endParaRPr lang="en-US" sz="3700" kern="1200" dirty="0">
            <a:cs typeface="B Titr" pitchFamily="2" charset="-78"/>
          </a:endParaRPr>
        </a:p>
      </dsp:txBody>
      <dsp:txXfrm>
        <a:off x="5189856" y="3124493"/>
        <a:ext cx="2143257" cy="169353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13E904-ADDF-4579-9925-6508B4E8E9B3}">
      <dsp:nvSpPr>
        <dsp:cNvPr id="0" name=""/>
        <dsp:cNvSpPr/>
      </dsp:nvSpPr>
      <dsp:spPr>
        <a:xfrm rot="16200000">
          <a:off x="861582" y="1706213"/>
          <a:ext cx="2790059" cy="1369952"/>
        </a:xfrm>
        <a:prstGeom prst="flowChartManualOperation">
          <a:avLst/>
        </a:prstGeom>
        <a:gradFill rotWithShape="1">
          <a:gsLst>
            <a:gs pos="0">
              <a:schemeClr val="accent5">
                <a:shade val="63000"/>
                <a:satMod val="110000"/>
              </a:schemeClr>
            </a:gs>
            <a:gs pos="30000">
              <a:schemeClr val="accent5">
                <a:shade val="90000"/>
                <a:satMod val="120000"/>
              </a:schemeClr>
            </a:gs>
            <a:gs pos="45000">
              <a:schemeClr val="accent5">
                <a:shade val="100000"/>
                <a:satMod val="128000"/>
              </a:schemeClr>
            </a:gs>
            <a:gs pos="55000">
              <a:schemeClr val="accent5">
                <a:shade val="100000"/>
                <a:satMod val="128000"/>
              </a:schemeClr>
            </a:gs>
            <a:gs pos="73000">
              <a:schemeClr val="accent5">
                <a:shade val="90000"/>
                <a:satMod val="120000"/>
              </a:schemeClr>
            </a:gs>
            <a:gs pos="100000">
              <a:schemeClr val="accent5">
                <a:shade val="63000"/>
                <a:satMod val="110000"/>
              </a:schemeClr>
            </a:gs>
          </a:gsLst>
          <a:lin ang="950000" scaled="1"/>
        </a:gradFill>
        <a:ln w="9525" cap="flat" cmpd="sng" algn="ctr">
          <a:solidFill>
            <a:schemeClr val="accent5"/>
          </a:solidFill>
          <a:prstDash val="solid"/>
        </a:ln>
        <a:effectLst>
          <a:outerShdw blurRad="50800" dist="41909" dir="5400000" rotWithShape="0">
            <a:srgbClr val="000000">
              <a:alpha val="40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127000" tIns="0" rIns="127000" bIns="0" numCol="1" spcCol="1270" anchor="ctr" anchorCtr="0">
          <a:noAutofit/>
        </a:bodyPr>
        <a:lstStyle/>
        <a:p>
          <a:pPr lvl="0" algn="ctr" defTabSz="889000">
            <a:lnSpc>
              <a:spcPct val="90000"/>
            </a:lnSpc>
            <a:spcBef>
              <a:spcPct val="0"/>
            </a:spcBef>
            <a:spcAft>
              <a:spcPct val="35000"/>
            </a:spcAft>
          </a:pPr>
          <a:r>
            <a:rPr lang="fa-IR" sz="2000" kern="1200" dirty="0" smtClean="0">
              <a:solidFill>
                <a:schemeClr val="tx1"/>
              </a:solidFill>
              <a:cs typeface="B Titr" pitchFamily="2" charset="-78"/>
            </a:rPr>
            <a:t>تئوری وجوه</a:t>
          </a:r>
          <a:endParaRPr lang="en-US" sz="2000" kern="1200" dirty="0">
            <a:solidFill>
              <a:schemeClr val="tx1"/>
            </a:solidFill>
            <a:cs typeface="B Titr" pitchFamily="2" charset="-78"/>
          </a:endParaRPr>
        </a:p>
      </dsp:txBody>
      <dsp:txXfrm rot="5400000">
        <a:off x="1571635" y="1554172"/>
        <a:ext cx="1369952" cy="1674035"/>
      </dsp:txXfrm>
    </dsp:sp>
    <dsp:sp modelId="{1ED3ECE6-F7D5-4F77-A69A-D2F3C6589818}">
      <dsp:nvSpPr>
        <dsp:cNvPr id="0" name=""/>
        <dsp:cNvSpPr/>
      </dsp:nvSpPr>
      <dsp:spPr>
        <a:xfrm rot="16200000">
          <a:off x="2386182" y="1699947"/>
          <a:ext cx="2700485" cy="1329155"/>
        </a:xfrm>
        <a:prstGeom prst="flowChartManualOperation">
          <a:avLst/>
        </a:prstGeom>
        <a:gradFill rotWithShape="1">
          <a:gsLst>
            <a:gs pos="0">
              <a:schemeClr val="accent5">
                <a:shade val="63000"/>
                <a:satMod val="110000"/>
              </a:schemeClr>
            </a:gs>
            <a:gs pos="30000">
              <a:schemeClr val="accent5">
                <a:shade val="90000"/>
                <a:satMod val="120000"/>
              </a:schemeClr>
            </a:gs>
            <a:gs pos="45000">
              <a:schemeClr val="accent5">
                <a:shade val="100000"/>
                <a:satMod val="128000"/>
              </a:schemeClr>
            </a:gs>
            <a:gs pos="55000">
              <a:schemeClr val="accent5">
                <a:shade val="100000"/>
                <a:satMod val="128000"/>
              </a:schemeClr>
            </a:gs>
            <a:gs pos="73000">
              <a:schemeClr val="accent5">
                <a:shade val="90000"/>
                <a:satMod val="120000"/>
              </a:schemeClr>
            </a:gs>
            <a:gs pos="100000">
              <a:schemeClr val="accent5">
                <a:shade val="63000"/>
                <a:satMod val="110000"/>
              </a:schemeClr>
            </a:gs>
          </a:gsLst>
          <a:lin ang="950000" scaled="1"/>
        </a:gradFill>
        <a:ln w="9525" cap="flat" cmpd="sng" algn="ctr">
          <a:solidFill>
            <a:schemeClr val="accent5"/>
          </a:solidFill>
          <a:prstDash val="solid"/>
        </a:ln>
        <a:effectLst>
          <a:outerShdw blurRad="50800" dist="41909" dir="5400000" rotWithShape="0">
            <a:srgbClr val="000000">
              <a:alpha val="40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127000" tIns="0" rIns="127000" bIns="0" numCol="1" spcCol="1270" anchor="ctr" anchorCtr="0">
          <a:noAutofit/>
        </a:bodyPr>
        <a:lstStyle/>
        <a:p>
          <a:pPr lvl="0" algn="ctr" defTabSz="889000">
            <a:lnSpc>
              <a:spcPct val="90000"/>
            </a:lnSpc>
            <a:spcBef>
              <a:spcPct val="0"/>
            </a:spcBef>
            <a:spcAft>
              <a:spcPct val="35000"/>
            </a:spcAft>
          </a:pPr>
          <a:r>
            <a:rPr lang="fa-IR" sz="2000" kern="1200" dirty="0" smtClean="0">
              <a:solidFill>
                <a:schemeClr val="tx1"/>
              </a:solidFill>
              <a:cs typeface="B Titr" pitchFamily="2" charset="-78"/>
            </a:rPr>
            <a:t>تئوری حقوق باقیمانده</a:t>
          </a:r>
          <a:endParaRPr lang="en-US" sz="2000" kern="1200" dirty="0">
            <a:solidFill>
              <a:schemeClr val="tx1"/>
            </a:solidFill>
            <a:cs typeface="B Titr" pitchFamily="2" charset="-78"/>
          </a:endParaRPr>
        </a:p>
      </dsp:txBody>
      <dsp:txXfrm rot="5400000">
        <a:off x="3071847" y="1554379"/>
        <a:ext cx="1329155" cy="1620291"/>
      </dsp:txXfrm>
    </dsp:sp>
    <dsp:sp modelId="{AE70DC10-7F7C-4205-8672-3936BB5540BF}">
      <dsp:nvSpPr>
        <dsp:cNvPr id="0" name=""/>
        <dsp:cNvSpPr/>
      </dsp:nvSpPr>
      <dsp:spPr>
        <a:xfrm rot="16200000">
          <a:off x="3993264" y="1527434"/>
          <a:ext cx="2694682" cy="1394267"/>
        </a:xfrm>
        <a:prstGeom prst="flowChartManualOperation">
          <a:avLst/>
        </a:prstGeom>
        <a:gradFill rotWithShape="1">
          <a:gsLst>
            <a:gs pos="0">
              <a:schemeClr val="accent5">
                <a:shade val="63000"/>
                <a:satMod val="110000"/>
              </a:schemeClr>
            </a:gs>
            <a:gs pos="30000">
              <a:schemeClr val="accent5">
                <a:shade val="90000"/>
                <a:satMod val="120000"/>
              </a:schemeClr>
            </a:gs>
            <a:gs pos="45000">
              <a:schemeClr val="accent5">
                <a:shade val="100000"/>
                <a:satMod val="128000"/>
              </a:schemeClr>
            </a:gs>
            <a:gs pos="55000">
              <a:schemeClr val="accent5">
                <a:shade val="100000"/>
                <a:satMod val="128000"/>
              </a:schemeClr>
            </a:gs>
            <a:gs pos="73000">
              <a:schemeClr val="accent5">
                <a:shade val="90000"/>
                <a:satMod val="120000"/>
              </a:schemeClr>
            </a:gs>
            <a:gs pos="100000">
              <a:schemeClr val="accent5">
                <a:shade val="63000"/>
                <a:satMod val="110000"/>
              </a:schemeClr>
            </a:gs>
          </a:gsLst>
          <a:lin ang="950000" scaled="1"/>
        </a:gradFill>
        <a:ln w="9525" cap="flat" cmpd="sng" algn="ctr">
          <a:solidFill>
            <a:schemeClr val="accent5"/>
          </a:solidFill>
          <a:prstDash val="solid"/>
        </a:ln>
        <a:effectLst>
          <a:outerShdw blurRad="50800" dist="41909" dir="5400000" rotWithShape="0">
            <a:srgbClr val="000000">
              <a:alpha val="40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127000" tIns="0" rIns="127000" bIns="0" numCol="1" spcCol="1270" anchor="ctr" anchorCtr="0">
          <a:noAutofit/>
        </a:bodyPr>
        <a:lstStyle/>
        <a:p>
          <a:pPr lvl="0" algn="ctr" defTabSz="889000">
            <a:lnSpc>
              <a:spcPct val="90000"/>
            </a:lnSpc>
            <a:spcBef>
              <a:spcPct val="0"/>
            </a:spcBef>
            <a:spcAft>
              <a:spcPct val="35000"/>
            </a:spcAft>
          </a:pPr>
          <a:r>
            <a:rPr lang="fa-IR" sz="2000" kern="1200" dirty="0" smtClean="0">
              <a:solidFill>
                <a:schemeClr val="tx1"/>
              </a:solidFill>
              <a:cs typeface="B Titr" pitchFamily="2" charset="-78"/>
            </a:rPr>
            <a:t>تئوری واحد حسابداری</a:t>
          </a:r>
          <a:endParaRPr lang="en-US" sz="2000" kern="1200" dirty="0">
            <a:solidFill>
              <a:schemeClr val="tx1"/>
            </a:solidFill>
            <a:cs typeface="B Titr" pitchFamily="2" charset="-78"/>
          </a:endParaRPr>
        </a:p>
      </dsp:txBody>
      <dsp:txXfrm rot="5400000">
        <a:off x="4643471" y="1416163"/>
        <a:ext cx="1394267" cy="1616810"/>
      </dsp:txXfrm>
    </dsp:sp>
    <dsp:sp modelId="{4C38759F-06C7-48C0-A5AD-63E019BA1A39}">
      <dsp:nvSpPr>
        <dsp:cNvPr id="0" name=""/>
        <dsp:cNvSpPr/>
      </dsp:nvSpPr>
      <dsp:spPr>
        <a:xfrm rot="16200000">
          <a:off x="5854358" y="1210125"/>
          <a:ext cx="2647155" cy="1369952"/>
        </a:xfrm>
        <a:prstGeom prst="flowChartManualOperation">
          <a:avLst/>
        </a:prstGeom>
        <a:gradFill rotWithShape="1">
          <a:gsLst>
            <a:gs pos="0">
              <a:schemeClr val="accent5">
                <a:shade val="63000"/>
                <a:satMod val="110000"/>
              </a:schemeClr>
            </a:gs>
            <a:gs pos="30000">
              <a:schemeClr val="accent5">
                <a:shade val="90000"/>
                <a:satMod val="120000"/>
              </a:schemeClr>
            </a:gs>
            <a:gs pos="45000">
              <a:schemeClr val="accent5">
                <a:shade val="100000"/>
                <a:satMod val="128000"/>
              </a:schemeClr>
            </a:gs>
            <a:gs pos="55000">
              <a:schemeClr val="accent5">
                <a:shade val="100000"/>
                <a:satMod val="128000"/>
              </a:schemeClr>
            </a:gs>
            <a:gs pos="73000">
              <a:schemeClr val="accent5">
                <a:shade val="90000"/>
                <a:satMod val="120000"/>
              </a:schemeClr>
            </a:gs>
            <a:gs pos="100000">
              <a:schemeClr val="accent5">
                <a:shade val="63000"/>
                <a:satMod val="110000"/>
              </a:schemeClr>
            </a:gs>
          </a:gsLst>
          <a:lin ang="950000" scaled="1"/>
        </a:gradFill>
        <a:ln w="9525" cap="flat" cmpd="sng" algn="ctr">
          <a:solidFill>
            <a:schemeClr val="accent5"/>
          </a:solidFill>
          <a:prstDash val="solid"/>
        </a:ln>
        <a:effectLst>
          <a:outerShdw blurRad="50800" dist="41909" dir="5400000" rotWithShape="0">
            <a:srgbClr val="000000">
              <a:alpha val="40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127000" tIns="0" rIns="127000" bIns="0" numCol="1" spcCol="1270" anchor="ctr" anchorCtr="0">
          <a:noAutofit/>
        </a:bodyPr>
        <a:lstStyle/>
        <a:p>
          <a:pPr lvl="0" algn="ctr" defTabSz="889000">
            <a:lnSpc>
              <a:spcPct val="90000"/>
            </a:lnSpc>
            <a:spcBef>
              <a:spcPct val="0"/>
            </a:spcBef>
            <a:spcAft>
              <a:spcPct val="35000"/>
            </a:spcAft>
          </a:pPr>
          <a:r>
            <a:rPr lang="fa-IR" sz="2000" kern="1200" dirty="0" smtClean="0">
              <a:solidFill>
                <a:schemeClr val="tx1"/>
              </a:solidFill>
              <a:cs typeface="B Titr" pitchFamily="2" charset="-78"/>
            </a:rPr>
            <a:t>تئوری مالکانه</a:t>
          </a:r>
          <a:endParaRPr lang="en-US" sz="2000" kern="1200" dirty="0">
            <a:solidFill>
              <a:schemeClr val="tx1"/>
            </a:solidFill>
            <a:cs typeface="B Titr" pitchFamily="2" charset="-78"/>
          </a:endParaRPr>
        </a:p>
      </dsp:txBody>
      <dsp:txXfrm rot="5400000">
        <a:off x="6492959" y="1100955"/>
        <a:ext cx="1369952" cy="1588293"/>
      </dsp:txXfrm>
    </dsp:sp>
    <dsp:sp modelId="{16E3C9FC-579A-45E2-896F-077D7461B87F}">
      <dsp:nvSpPr>
        <dsp:cNvPr id="0" name=""/>
        <dsp:cNvSpPr/>
      </dsp:nvSpPr>
      <dsp:spPr>
        <a:xfrm rot="16200000">
          <a:off x="-710081" y="1849071"/>
          <a:ext cx="2932963" cy="1369952"/>
        </a:xfrm>
        <a:prstGeom prst="flowChartManualOperation">
          <a:avLst/>
        </a:prstGeom>
        <a:gradFill rotWithShape="1">
          <a:gsLst>
            <a:gs pos="0">
              <a:schemeClr val="accent5">
                <a:shade val="63000"/>
                <a:satMod val="110000"/>
              </a:schemeClr>
            </a:gs>
            <a:gs pos="30000">
              <a:schemeClr val="accent5">
                <a:shade val="90000"/>
                <a:satMod val="120000"/>
              </a:schemeClr>
            </a:gs>
            <a:gs pos="45000">
              <a:schemeClr val="accent5">
                <a:shade val="100000"/>
                <a:satMod val="128000"/>
              </a:schemeClr>
            </a:gs>
            <a:gs pos="55000">
              <a:schemeClr val="accent5">
                <a:shade val="100000"/>
                <a:satMod val="128000"/>
              </a:schemeClr>
            </a:gs>
            <a:gs pos="73000">
              <a:schemeClr val="accent5">
                <a:shade val="90000"/>
                <a:satMod val="120000"/>
              </a:schemeClr>
            </a:gs>
            <a:gs pos="100000">
              <a:schemeClr val="accent5">
                <a:shade val="63000"/>
                <a:satMod val="110000"/>
              </a:schemeClr>
            </a:gs>
          </a:gsLst>
          <a:lin ang="950000" scaled="1"/>
        </a:gradFill>
        <a:ln w="9525" cap="flat" cmpd="sng" algn="ctr">
          <a:solidFill>
            <a:schemeClr val="accent5"/>
          </a:solidFill>
          <a:prstDash val="solid"/>
        </a:ln>
        <a:effectLst>
          <a:outerShdw blurRad="50800" dist="41909" dir="5400000" rotWithShape="0">
            <a:srgbClr val="000000">
              <a:alpha val="40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127000" tIns="0" rIns="127000" bIns="0" numCol="1" spcCol="1270" anchor="ctr" anchorCtr="0">
          <a:noAutofit/>
        </a:bodyPr>
        <a:lstStyle/>
        <a:p>
          <a:pPr lvl="0" algn="ctr" defTabSz="889000">
            <a:lnSpc>
              <a:spcPct val="90000"/>
            </a:lnSpc>
            <a:spcBef>
              <a:spcPct val="0"/>
            </a:spcBef>
            <a:spcAft>
              <a:spcPct val="35000"/>
            </a:spcAft>
          </a:pPr>
          <a:r>
            <a:rPr lang="fa-IR" sz="2000" kern="1200" dirty="0" smtClean="0">
              <a:solidFill>
                <a:schemeClr val="tx1"/>
              </a:solidFill>
              <a:cs typeface="B Titr" pitchFamily="2" charset="-78"/>
            </a:rPr>
            <a:t>تئوری فرمانده</a:t>
          </a:r>
          <a:endParaRPr lang="en-US" sz="2000" kern="1200" dirty="0">
            <a:solidFill>
              <a:schemeClr val="tx1"/>
            </a:solidFill>
            <a:cs typeface="B Titr" pitchFamily="2" charset="-78"/>
          </a:endParaRPr>
        </a:p>
      </dsp:txBody>
      <dsp:txXfrm rot="5400000">
        <a:off x="71424" y="1654159"/>
        <a:ext cx="1369952" cy="1759777"/>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38463" cy="446088"/>
          </a:xfrm>
          <a:prstGeom prst="rect">
            <a:avLst/>
          </a:prstGeom>
          <a:noFill/>
          <a:ln w="12700" cap="sq">
            <a:noFill/>
            <a:miter lim="800000"/>
            <a:headEnd type="none" w="sm" len="sm"/>
            <a:tailEnd type="none" w="sm" len="sm"/>
          </a:ln>
          <a:effectLst/>
        </p:spPr>
        <p:txBody>
          <a:bodyPr vert="horz" wrap="square" lIns="89794" tIns="44897" rIns="89794" bIns="44897" numCol="1" anchor="t" anchorCtr="0" compatLnSpc="1">
            <a:prstTxWarp prst="textNoShape">
              <a:avLst/>
            </a:prstTxWarp>
          </a:bodyPr>
          <a:lstStyle>
            <a:lvl1pPr defTabSz="898525" eaLnBrk="0" hangingPunct="0">
              <a:defRPr kumimoji="0" sz="1200">
                <a:cs typeface="Arial" pitchFamily="34" charset="0"/>
              </a:defRPr>
            </a:lvl1pPr>
          </a:lstStyle>
          <a:p>
            <a:pPr>
              <a:defRPr/>
            </a:pPr>
            <a:endParaRPr lang="en-US"/>
          </a:p>
        </p:txBody>
      </p:sp>
      <p:sp>
        <p:nvSpPr>
          <p:cNvPr id="3075" name="Rectangle 3"/>
          <p:cNvSpPr>
            <a:spLocks noGrp="1" noChangeArrowheads="1"/>
          </p:cNvSpPr>
          <p:nvPr>
            <p:ph type="dt" sz="quarter" idx="1"/>
          </p:nvPr>
        </p:nvSpPr>
        <p:spPr bwMode="auto">
          <a:xfrm>
            <a:off x="3919538" y="0"/>
            <a:ext cx="2938462" cy="446088"/>
          </a:xfrm>
          <a:prstGeom prst="rect">
            <a:avLst/>
          </a:prstGeom>
          <a:noFill/>
          <a:ln w="12700" cap="sq">
            <a:noFill/>
            <a:miter lim="800000"/>
            <a:headEnd type="none" w="sm" len="sm"/>
            <a:tailEnd type="none" w="sm" len="sm"/>
          </a:ln>
          <a:effectLst/>
        </p:spPr>
        <p:txBody>
          <a:bodyPr vert="horz" wrap="square" lIns="89794" tIns="44897" rIns="89794" bIns="44897" numCol="1" anchor="t" anchorCtr="0" compatLnSpc="1">
            <a:prstTxWarp prst="textNoShape">
              <a:avLst/>
            </a:prstTxWarp>
          </a:bodyPr>
          <a:lstStyle>
            <a:lvl1pPr algn="r" defTabSz="898525" eaLnBrk="0" hangingPunct="0">
              <a:defRPr kumimoji="0" sz="1200">
                <a:cs typeface="Arial" pitchFamily="34" charset="0"/>
              </a:defRPr>
            </a:lvl1pPr>
          </a:lstStyle>
          <a:p>
            <a:pPr>
              <a:defRPr/>
            </a:pPr>
            <a:endParaRPr lang="en-US"/>
          </a:p>
        </p:txBody>
      </p:sp>
      <p:sp>
        <p:nvSpPr>
          <p:cNvPr id="3076" name="Rectangle 4"/>
          <p:cNvSpPr>
            <a:spLocks noGrp="1" noChangeArrowheads="1"/>
          </p:cNvSpPr>
          <p:nvPr>
            <p:ph type="ftr" sz="quarter" idx="2"/>
          </p:nvPr>
        </p:nvSpPr>
        <p:spPr bwMode="auto">
          <a:xfrm>
            <a:off x="0" y="8709025"/>
            <a:ext cx="2938463" cy="446088"/>
          </a:xfrm>
          <a:prstGeom prst="rect">
            <a:avLst/>
          </a:prstGeom>
          <a:noFill/>
          <a:ln w="12700" cap="sq">
            <a:noFill/>
            <a:miter lim="800000"/>
            <a:headEnd type="none" w="sm" len="sm"/>
            <a:tailEnd type="none" w="sm" len="sm"/>
          </a:ln>
          <a:effectLst/>
        </p:spPr>
        <p:txBody>
          <a:bodyPr vert="horz" wrap="square" lIns="89794" tIns="44897" rIns="89794" bIns="44897" numCol="1" anchor="b" anchorCtr="0" compatLnSpc="1">
            <a:prstTxWarp prst="textNoShape">
              <a:avLst/>
            </a:prstTxWarp>
          </a:bodyPr>
          <a:lstStyle>
            <a:lvl1pPr defTabSz="898525" eaLnBrk="0" hangingPunct="0">
              <a:defRPr kumimoji="0" sz="1200">
                <a:cs typeface="Arial" pitchFamily="34" charset="0"/>
              </a:defRPr>
            </a:lvl1pPr>
          </a:lstStyle>
          <a:p>
            <a:pPr>
              <a:defRPr/>
            </a:pPr>
            <a:endParaRPr lang="en-US"/>
          </a:p>
        </p:txBody>
      </p:sp>
      <p:sp>
        <p:nvSpPr>
          <p:cNvPr id="3077" name="Rectangle 5"/>
          <p:cNvSpPr>
            <a:spLocks noGrp="1" noChangeArrowheads="1"/>
          </p:cNvSpPr>
          <p:nvPr>
            <p:ph type="sldNum" sz="quarter" idx="3"/>
          </p:nvPr>
        </p:nvSpPr>
        <p:spPr bwMode="auto">
          <a:xfrm>
            <a:off x="3919538" y="8709025"/>
            <a:ext cx="2938462" cy="446088"/>
          </a:xfrm>
          <a:prstGeom prst="rect">
            <a:avLst/>
          </a:prstGeom>
          <a:noFill/>
          <a:ln w="12700" cap="sq">
            <a:noFill/>
            <a:miter lim="800000"/>
            <a:headEnd type="none" w="sm" len="sm"/>
            <a:tailEnd type="none" w="sm" len="sm"/>
          </a:ln>
          <a:effectLst/>
        </p:spPr>
        <p:txBody>
          <a:bodyPr vert="horz" wrap="square" lIns="89794" tIns="44897" rIns="89794" bIns="44897" numCol="1" anchor="b" anchorCtr="0" compatLnSpc="1">
            <a:prstTxWarp prst="textNoShape">
              <a:avLst/>
            </a:prstTxWarp>
          </a:bodyPr>
          <a:lstStyle>
            <a:lvl1pPr algn="r" defTabSz="898525" eaLnBrk="0" hangingPunct="0">
              <a:defRPr kumimoji="0" sz="1200">
                <a:cs typeface="Arial" panose="020B0604020202020204" pitchFamily="34" charset="0"/>
              </a:defRPr>
            </a:lvl1pPr>
          </a:lstStyle>
          <a:p>
            <a:fld id="{F6D35D2D-3CBB-460F-A4FC-D8DAFA61F7E9}" type="slidenum">
              <a:rPr lang="en-US" altLang="fa-IR"/>
              <a:pPr/>
              <a:t>‹#›</a:t>
            </a:fld>
            <a:endParaRPr lang="en-US" altLang="fa-I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0" hangingPunct="0">
              <a:defRPr kumimoji="0" sz="1200">
                <a:cs typeface="Arial" pitchFamily="34" charset="0"/>
              </a:defRPr>
            </a:lvl1pPr>
          </a:lstStyle>
          <a:p>
            <a:pPr>
              <a:defRPr/>
            </a:pPr>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hangingPunct="0">
              <a:defRPr kumimoji="0" sz="1200">
                <a:cs typeface="Arial" pitchFamily="34" charset="0"/>
              </a:defRPr>
            </a:lvl1pPr>
          </a:lstStyle>
          <a:p>
            <a:pPr>
              <a:defRPr/>
            </a:pPr>
            <a:endParaRPr lang="en-US"/>
          </a:p>
        </p:txBody>
      </p:sp>
      <p:sp>
        <p:nvSpPr>
          <p:cNvPr id="204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eaLnBrk="0" hangingPunct="0">
              <a:defRPr kumimoji="0" sz="1200">
                <a:cs typeface="Arial" pitchFamily="34" charset="0"/>
              </a:defRPr>
            </a:lvl1pPr>
          </a:lstStyle>
          <a:p>
            <a:pPr>
              <a:defRPr/>
            </a:pPr>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eaLnBrk="0" hangingPunct="0">
              <a:defRPr kumimoji="0" sz="1200">
                <a:cs typeface="Arial" panose="020B0604020202020204" pitchFamily="34" charset="0"/>
              </a:defRPr>
            </a:lvl1pPr>
          </a:lstStyle>
          <a:p>
            <a:fld id="{998B92AF-4396-4AB6-AC01-689BFD950938}" type="slidenum">
              <a:rPr lang="en-US" altLang="fa-IR"/>
              <a:pPr/>
              <a:t>‹#›</a:t>
            </a:fld>
            <a:endParaRPr lang="en-US" altLang="fa-IR"/>
          </a:p>
        </p:txBody>
      </p:sp>
    </p:spTree>
  </p:cSld>
  <p:clrMap bg1="lt1" tx1="dk1" bg2="lt2" tx2="dk2" accent1="accent1" accent2="accent2" accent3="accent3" accent4="accent4" accent5="accent5" accent6="accent6" hlink="hlink" folHlink="folHlink"/>
  <p:notesStyle>
    <a:lvl1pPr algn="l" defTabSz="933450" rtl="0" eaLnBrk="0" fontAlgn="base" hangingPunct="0">
      <a:spcBef>
        <a:spcPct val="30000"/>
      </a:spcBef>
      <a:spcAft>
        <a:spcPct val="0"/>
      </a:spcAft>
      <a:defRPr kumimoji="1" sz="1200" kern="1200">
        <a:solidFill>
          <a:schemeClr val="tx1"/>
        </a:solidFill>
        <a:latin typeface="Times New Roman" pitchFamily="18" charset="0"/>
        <a:ea typeface="+mn-ea"/>
        <a:cs typeface="Arial" pitchFamily="34" charset="0"/>
      </a:defRPr>
    </a:lvl1pPr>
    <a:lvl2pPr marL="461963" algn="l" defTabSz="933450" rtl="0" eaLnBrk="0" fontAlgn="base" hangingPunct="0">
      <a:spcBef>
        <a:spcPct val="30000"/>
      </a:spcBef>
      <a:spcAft>
        <a:spcPct val="0"/>
      </a:spcAft>
      <a:defRPr kumimoji="1" sz="1200" kern="1200">
        <a:solidFill>
          <a:schemeClr val="tx1"/>
        </a:solidFill>
        <a:latin typeface="Times New Roman" pitchFamily="18" charset="0"/>
        <a:ea typeface="+mn-ea"/>
        <a:cs typeface="Arial" pitchFamily="34" charset="0"/>
      </a:defRPr>
    </a:lvl2pPr>
    <a:lvl3pPr marL="923925" algn="l" defTabSz="933450" rtl="0" eaLnBrk="0" fontAlgn="base" hangingPunct="0">
      <a:spcBef>
        <a:spcPct val="30000"/>
      </a:spcBef>
      <a:spcAft>
        <a:spcPct val="0"/>
      </a:spcAft>
      <a:defRPr kumimoji="1" sz="1200" kern="1200">
        <a:solidFill>
          <a:schemeClr val="tx1"/>
        </a:solidFill>
        <a:latin typeface="Times New Roman" pitchFamily="18" charset="0"/>
        <a:ea typeface="+mn-ea"/>
        <a:cs typeface="Arial" pitchFamily="34" charset="0"/>
      </a:defRPr>
    </a:lvl3pPr>
    <a:lvl4pPr marL="1387475" algn="l" defTabSz="933450" rtl="0" eaLnBrk="0" fontAlgn="base" hangingPunct="0">
      <a:spcBef>
        <a:spcPct val="30000"/>
      </a:spcBef>
      <a:spcAft>
        <a:spcPct val="0"/>
      </a:spcAft>
      <a:defRPr kumimoji="1" sz="1200" kern="1200">
        <a:solidFill>
          <a:schemeClr val="tx1"/>
        </a:solidFill>
        <a:latin typeface="Times New Roman" pitchFamily="18" charset="0"/>
        <a:ea typeface="+mn-ea"/>
        <a:cs typeface="Arial" pitchFamily="34" charset="0"/>
      </a:defRPr>
    </a:lvl4pPr>
    <a:lvl5pPr marL="1849438" algn="l" defTabSz="933450" rtl="0" eaLnBrk="0" fontAlgn="base" hangingPunct="0">
      <a:spcBef>
        <a:spcPct val="30000"/>
      </a:spcBef>
      <a:spcAft>
        <a:spcPct val="0"/>
      </a:spcAft>
      <a:defRPr kumimoji="1" sz="1200" kern="1200">
        <a:solidFill>
          <a:schemeClr val="tx1"/>
        </a:solidFill>
        <a:latin typeface="Times New Roman" pitchFamily="18" charset="0"/>
        <a:ea typeface="+mn-ea"/>
        <a:cs typeface="Arial"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CB9822BD-B462-46BB-9A00-67DB948BC543}" type="slidenum">
              <a:rPr lang="fa-IR" smtClean="0"/>
              <a:pPr/>
              <a:t>15</a:t>
            </a:fld>
            <a:endParaRPr lang="fa-IR"/>
          </a:p>
        </p:txBody>
      </p:sp>
    </p:spTree>
    <p:extLst>
      <p:ext uri="{BB962C8B-B14F-4D97-AF65-F5344CB8AC3E}">
        <p14:creationId xmlns:p14="http://schemas.microsoft.com/office/powerpoint/2010/main" val="24832353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39</a:t>
            </a:fld>
            <a:endParaRPr lang="en-US"/>
          </a:p>
        </p:txBody>
      </p:sp>
    </p:spTree>
    <p:extLst>
      <p:ext uri="{BB962C8B-B14F-4D97-AF65-F5344CB8AC3E}">
        <p14:creationId xmlns:p14="http://schemas.microsoft.com/office/powerpoint/2010/main" val="19926545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spcCol="182880">
            <a:noAutofit/>
          </a:bodyPr>
          <a:lstStyle/>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dirty="0" smtClean="0"/>
              <a:t>This is another option</a:t>
            </a:r>
            <a:r>
              <a:rPr lang="en-US" sz="1200" baseline="0" dirty="0" smtClean="0"/>
              <a:t> for an Overview slide.</a:t>
            </a:r>
            <a:endParaRPr lang="en-US" sz="1200" dirty="0" smtClean="0"/>
          </a:p>
          <a:p>
            <a:pPr marL="228600" indent="-228600">
              <a:buFont typeface="+mj-lt"/>
              <a:buNone/>
            </a:pPr>
            <a:endParaRPr lang="en-US" sz="1200" dirty="0"/>
          </a:p>
        </p:txBody>
      </p:sp>
      <p:sp>
        <p:nvSpPr>
          <p:cNvPr id="5" name="Slide Image Placeholder 4"/>
          <p:cNvSpPr>
            <a:spLocks noGrp="1" noRot="1" noChangeAspect="1"/>
          </p:cNvSpPr>
          <p:nvPr>
            <p:ph type="sldImg"/>
          </p:nvPr>
        </p:nvSpPr>
        <p:spPr>
          <a:xfrm>
            <a:off x="539750" y="503238"/>
            <a:ext cx="3143250" cy="2359025"/>
          </a:xfrm>
        </p:spPr>
      </p:sp>
    </p:spTree>
    <p:extLst>
      <p:ext uri="{BB962C8B-B14F-4D97-AF65-F5344CB8AC3E}">
        <p14:creationId xmlns:p14="http://schemas.microsoft.com/office/powerpoint/2010/main" val="11661622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What</a:t>
            </a:r>
            <a:r>
              <a:rPr lang="en-US" b="0" baseline="0" dirty="0" smtClean="0"/>
              <a:t> will the audience be able to do after this training is complete?</a:t>
            </a:r>
            <a:r>
              <a:rPr lang="en-US" dirty="0" smtClean="0"/>
              <a:t> Briefly describe each objective how the audience</a:t>
            </a:r>
            <a:r>
              <a:rPr lang="en-US" baseline="0" dirty="0" smtClean="0"/>
              <a:t> </a:t>
            </a:r>
            <a:r>
              <a:rPr lang="en-US" dirty="0" smtClean="0"/>
              <a:t>will benefit from this</a:t>
            </a:r>
            <a:r>
              <a:rPr lang="en-US" baseline="0" dirty="0" smtClean="0"/>
              <a:t> presentation.</a:t>
            </a:r>
            <a:endParaRPr lang="en-US"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41</a:t>
            </a:fld>
            <a:endParaRPr lang="en-US"/>
          </a:p>
        </p:txBody>
      </p:sp>
    </p:spTree>
    <p:extLst>
      <p:ext uri="{BB962C8B-B14F-4D97-AF65-F5344CB8AC3E}">
        <p14:creationId xmlns:p14="http://schemas.microsoft.com/office/powerpoint/2010/main" val="29376529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Use a section header for each of the topics, so there is a clear transition to the audience. </a:t>
            </a:r>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42</a:t>
            </a:fld>
            <a:endParaRPr lang="en-US" dirty="0"/>
          </a:p>
        </p:txBody>
      </p:sp>
    </p:spTree>
    <p:extLst>
      <p:ext uri="{BB962C8B-B14F-4D97-AF65-F5344CB8AC3E}">
        <p14:creationId xmlns:p14="http://schemas.microsoft.com/office/powerpoint/2010/main" val="29861924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Use a section header for each of the topics, so there is a clear transition to the audience. </a:t>
            </a:r>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43</a:t>
            </a:fld>
            <a:endParaRPr lang="en-US" dirty="0"/>
          </a:p>
        </p:txBody>
      </p:sp>
    </p:spTree>
    <p:extLst>
      <p:ext uri="{BB962C8B-B14F-4D97-AF65-F5344CB8AC3E}">
        <p14:creationId xmlns:p14="http://schemas.microsoft.com/office/powerpoint/2010/main" val="18980465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Add slides to each topic section as necessary, including slides with tables, graphs, and images. </a:t>
            </a:r>
          </a:p>
          <a:p>
            <a:r>
              <a:rPr lang="en-US" dirty="0" smtClean="0"/>
              <a:t>See next section for sample</a:t>
            </a:r>
            <a:r>
              <a:rPr lang="en-US" baseline="0" dirty="0" smtClean="0"/>
              <a:t> </a:t>
            </a:r>
            <a:r>
              <a:rPr lang="en-US" dirty="0" smtClean="0"/>
              <a:t>table,</a:t>
            </a:r>
            <a:r>
              <a:rPr lang="en-US" baseline="0" dirty="0" smtClean="0"/>
              <a:t> graph, image, and video layouts. </a:t>
            </a:r>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44</a:t>
            </a:fld>
            <a:endParaRPr lang="en-US"/>
          </a:p>
        </p:txBody>
      </p:sp>
    </p:spTree>
    <p:extLst>
      <p:ext uri="{BB962C8B-B14F-4D97-AF65-F5344CB8AC3E}">
        <p14:creationId xmlns:p14="http://schemas.microsoft.com/office/powerpoint/2010/main" val="5198098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Keep it brief. Make your text as brief as possible to maintain a larger font size.</a:t>
            </a:r>
          </a:p>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45</a:t>
            </a:fld>
            <a:endParaRPr lang="en-US"/>
          </a:p>
        </p:txBody>
      </p:sp>
    </p:spTree>
    <p:extLst>
      <p:ext uri="{BB962C8B-B14F-4D97-AF65-F5344CB8AC3E}">
        <p14:creationId xmlns:p14="http://schemas.microsoft.com/office/powerpoint/2010/main" val="40857829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3"/>
          <p:cNvSpPr>
            <a:spLocks noGrp="1" noChangeArrowheads="1"/>
          </p:cNvSpPr>
          <p:nvPr>
            <p:ph type="hdr" sz="quarter"/>
          </p:nvPr>
        </p:nvSpPr>
        <p:spPr>
          <a:noFill/>
        </p:spPr>
        <p:txBody>
          <a:bodyPr/>
          <a:lstStyle/>
          <a:p>
            <a:r>
              <a:rPr lang="en-US" smtClean="0"/>
              <a:t>Microsoft </a:t>
            </a:r>
            <a:r>
              <a:rPr lang="en-US" b="1" smtClean="0"/>
              <a:t>Engineering Excellence</a:t>
            </a:r>
            <a:endParaRPr lang="en-US" smtClean="0"/>
          </a:p>
        </p:txBody>
      </p:sp>
      <p:sp>
        <p:nvSpPr>
          <p:cNvPr id="46083" name="Rectangle 25"/>
          <p:cNvSpPr>
            <a:spLocks noGrp="1" noChangeArrowheads="1"/>
          </p:cNvSpPr>
          <p:nvPr>
            <p:ph type="ftr" sz="quarter" idx="4"/>
          </p:nvPr>
        </p:nvSpPr>
        <p:spPr>
          <a:noFill/>
        </p:spPr>
        <p:txBody>
          <a:bodyPr/>
          <a:lstStyle/>
          <a:p>
            <a:r>
              <a:rPr lang="en-US" smtClean="0"/>
              <a:t>Microsoft Confidential</a:t>
            </a:r>
          </a:p>
        </p:txBody>
      </p:sp>
      <p:sp>
        <p:nvSpPr>
          <p:cNvPr id="46084" name="Rectangle 26"/>
          <p:cNvSpPr>
            <a:spLocks noGrp="1" noChangeArrowheads="1"/>
          </p:cNvSpPr>
          <p:nvPr>
            <p:ph type="sldNum" sz="quarter" idx="5"/>
          </p:nvPr>
        </p:nvSpPr>
        <p:spPr>
          <a:noFill/>
        </p:spPr>
        <p:txBody>
          <a:bodyPr/>
          <a:lstStyle/>
          <a:p>
            <a:fld id="{F2C51ECC-86A3-4073-ADEB-F5E3C216F85C}" type="slidenum">
              <a:rPr lang="en-US" smtClean="0"/>
              <a:pPr/>
              <a:t>46</a:t>
            </a:fld>
            <a:endParaRPr lang="en-US" smtClean="0"/>
          </a:p>
        </p:txBody>
      </p:sp>
      <p:sp>
        <p:nvSpPr>
          <p:cNvPr id="46085" name="Rectangle 2"/>
          <p:cNvSpPr>
            <a:spLocks noGrp="1" noRot="1" noChangeAspect="1" noChangeArrowheads="1" noTextEdit="1"/>
          </p:cNvSpPr>
          <p:nvPr>
            <p:ph type="sldImg"/>
          </p:nvPr>
        </p:nvSpPr>
        <p:spPr>
          <a:xfrm>
            <a:off x="1143000" y="450850"/>
            <a:ext cx="4572000" cy="3429000"/>
          </a:xfrm>
          <a:ln/>
        </p:spPr>
      </p:sp>
      <p:sp>
        <p:nvSpPr>
          <p:cNvPr id="46086" name="Rectangle 3"/>
          <p:cNvSpPr>
            <a:spLocks noGrp="1" noChangeArrowheads="1"/>
          </p:cNvSpPr>
          <p:nvPr>
            <p:ph type="body" idx="1"/>
          </p:nvPr>
        </p:nvSpPr>
        <p:spPr>
          <a:xfrm>
            <a:off x="307492" y="4130103"/>
            <a:ext cx="6261652" cy="4593861"/>
          </a:xfrm>
          <a:noFill/>
          <a:ln/>
        </p:spPr>
        <p:txBody>
          <a:bodyPr/>
          <a:lstStyle/>
          <a:p>
            <a:endParaRPr lang="en-US" dirty="0" smtClean="0"/>
          </a:p>
        </p:txBody>
      </p:sp>
    </p:spTree>
    <p:extLst>
      <p:ext uri="{BB962C8B-B14F-4D97-AF65-F5344CB8AC3E}">
        <p14:creationId xmlns:p14="http://schemas.microsoft.com/office/powerpoint/2010/main" val="40736553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3"/>
          <p:cNvSpPr>
            <a:spLocks noGrp="1" noChangeArrowheads="1"/>
          </p:cNvSpPr>
          <p:nvPr>
            <p:ph type="hdr" sz="quarter"/>
          </p:nvPr>
        </p:nvSpPr>
        <p:spPr>
          <a:noFill/>
        </p:spPr>
        <p:txBody>
          <a:bodyPr/>
          <a:lstStyle/>
          <a:p>
            <a:r>
              <a:rPr lang="en-US" smtClean="0"/>
              <a:t>Microsoft </a:t>
            </a:r>
            <a:r>
              <a:rPr lang="en-US" b="1" smtClean="0"/>
              <a:t>Engineering Excellence</a:t>
            </a:r>
            <a:endParaRPr lang="en-US" smtClean="0"/>
          </a:p>
        </p:txBody>
      </p:sp>
      <p:sp>
        <p:nvSpPr>
          <p:cNvPr id="47107" name="Rectangle 25"/>
          <p:cNvSpPr>
            <a:spLocks noGrp="1" noChangeArrowheads="1"/>
          </p:cNvSpPr>
          <p:nvPr>
            <p:ph type="ftr" sz="quarter" idx="4"/>
          </p:nvPr>
        </p:nvSpPr>
        <p:spPr>
          <a:noFill/>
        </p:spPr>
        <p:txBody>
          <a:bodyPr/>
          <a:lstStyle/>
          <a:p>
            <a:r>
              <a:rPr lang="en-US" smtClean="0"/>
              <a:t>Microsoft Confidential</a:t>
            </a:r>
          </a:p>
        </p:txBody>
      </p:sp>
      <p:sp>
        <p:nvSpPr>
          <p:cNvPr id="47108" name="Rectangle 26"/>
          <p:cNvSpPr>
            <a:spLocks noGrp="1" noChangeArrowheads="1"/>
          </p:cNvSpPr>
          <p:nvPr>
            <p:ph type="sldNum" sz="quarter" idx="5"/>
          </p:nvPr>
        </p:nvSpPr>
        <p:spPr>
          <a:noFill/>
        </p:spPr>
        <p:txBody>
          <a:bodyPr/>
          <a:lstStyle/>
          <a:p>
            <a:fld id="{ED19570C-A909-40C0-B9F8-7AD3BA2C3C56}" type="slidenum">
              <a:rPr lang="en-US" smtClean="0"/>
              <a:pPr/>
              <a:t>47</a:t>
            </a:fld>
            <a:endParaRPr lang="en-US" smtClean="0"/>
          </a:p>
        </p:txBody>
      </p:sp>
      <p:sp>
        <p:nvSpPr>
          <p:cNvPr id="47109" name="Rectangle 2"/>
          <p:cNvSpPr>
            <a:spLocks noGrp="1" noRot="1" noChangeAspect="1" noChangeArrowheads="1" noTextEdit="1"/>
          </p:cNvSpPr>
          <p:nvPr>
            <p:ph type="sldImg"/>
          </p:nvPr>
        </p:nvSpPr>
        <p:spPr>
          <a:xfrm>
            <a:off x="1143000" y="450850"/>
            <a:ext cx="4572000" cy="3429000"/>
          </a:xfrm>
          <a:ln/>
        </p:spPr>
      </p:sp>
      <p:sp>
        <p:nvSpPr>
          <p:cNvPr id="47110" name="Rectangle 3"/>
          <p:cNvSpPr>
            <a:spLocks noGrp="1" noChangeArrowheads="1"/>
          </p:cNvSpPr>
          <p:nvPr>
            <p:ph type="body" idx="1"/>
          </p:nvPr>
        </p:nvSpPr>
        <p:spPr>
          <a:xfrm>
            <a:off x="307492" y="4130103"/>
            <a:ext cx="6261652" cy="4593861"/>
          </a:xfrm>
          <a:noFill/>
          <a:ln/>
        </p:spPr>
        <p:txBody>
          <a:bodyPr/>
          <a:lstStyle/>
          <a:p>
            <a:pPr marL="0" marR="0" indent="0" algn="l" defTabSz="914400" rtl="0" eaLnBrk="1" fontAlgn="auto" latinLnBrk="0" hangingPunct="1">
              <a:lnSpc>
                <a:spcPct val="80000"/>
              </a:lnSpc>
              <a:spcBef>
                <a:spcPts val="0"/>
              </a:spcBef>
              <a:spcAft>
                <a:spcPts val="0"/>
              </a:spcAft>
              <a:buClrTx/>
              <a:buSzTx/>
              <a:buFontTx/>
              <a:buNone/>
              <a:tabLst/>
              <a:defRPr/>
            </a:pPr>
            <a:r>
              <a:rPr lang="en-US" dirty="0" smtClean="0"/>
              <a:t>If there is relevant</a:t>
            </a:r>
            <a:r>
              <a:rPr lang="en-US" baseline="0" dirty="0" smtClean="0"/>
              <a:t> video content, such as a case study video, demo of a product, or other training materials, include it in the presentation as well. </a:t>
            </a:r>
            <a:endParaRPr lang="en-US" dirty="0" smtClean="0"/>
          </a:p>
          <a:p>
            <a:pPr>
              <a:lnSpc>
                <a:spcPct val="80000"/>
              </a:lnSpc>
              <a:buFontTx/>
              <a:buNone/>
            </a:pPr>
            <a:endParaRPr lang="en-US" dirty="0" smtClean="0"/>
          </a:p>
        </p:txBody>
      </p:sp>
    </p:spTree>
    <p:extLst>
      <p:ext uri="{BB962C8B-B14F-4D97-AF65-F5344CB8AC3E}">
        <p14:creationId xmlns:p14="http://schemas.microsoft.com/office/powerpoint/2010/main" val="39830863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FB722B7E-66C4-4D05-AD7A-3A7F9176E1F8}" type="slidenum">
              <a:rPr lang="fa-IR" smtClean="0"/>
              <a:pPr/>
              <a:t>48</a:t>
            </a:fld>
            <a:endParaRPr lang="fa-IR"/>
          </a:p>
        </p:txBody>
      </p:sp>
    </p:spTree>
    <p:extLst>
      <p:ext uri="{BB962C8B-B14F-4D97-AF65-F5344CB8AC3E}">
        <p14:creationId xmlns:p14="http://schemas.microsoft.com/office/powerpoint/2010/main" val="4136285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CB9822BD-B462-46BB-9A00-67DB948BC543}" type="slidenum">
              <a:rPr lang="fa-IR" smtClean="0"/>
              <a:pPr/>
              <a:t>29</a:t>
            </a:fld>
            <a:endParaRPr lang="fa-IR"/>
          </a:p>
        </p:txBody>
      </p:sp>
    </p:spTree>
    <p:extLst>
      <p:ext uri="{BB962C8B-B14F-4D97-AF65-F5344CB8AC3E}">
        <p14:creationId xmlns:p14="http://schemas.microsoft.com/office/powerpoint/2010/main" val="23338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3"/>
          <p:cNvSpPr>
            <a:spLocks noGrp="1" noChangeArrowheads="1"/>
          </p:cNvSpPr>
          <p:nvPr>
            <p:ph type="hdr" sz="quarter"/>
          </p:nvPr>
        </p:nvSpPr>
        <p:spPr>
          <a:noFill/>
        </p:spPr>
        <p:txBody>
          <a:bodyPr/>
          <a:lstStyle/>
          <a:p>
            <a:r>
              <a:rPr lang="en-US" dirty="0" smtClean="0"/>
              <a:t>Microsoft </a:t>
            </a:r>
            <a:r>
              <a:rPr lang="en-US" b="1" dirty="0" smtClean="0"/>
              <a:t>Engineering Excellence</a:t>
            </a:r>
            <a:endParaRPr lang="en-US" dirty="0" smtClean="0"/>
          </a:p>
        </p:txBody>
      </p:sp>
      <p:sp>
        <p:nvSpPr>
          <p:cNvPr id="40963" name="Rectangle 25"/>
          <p:cNvSpPr>
            <a:spLocks noGrp="1" noChangeArrowheads="1"/>
          </p:cNvSpPr>
          <p:nvPr>
            <p:ph type="ftr" sz="quarter" idx="4"/>
          </p:nvPr>
        </p:nvSpPr>
        <p:spPr>
          <a:noFill/>
        </p:spPr>
        <p:txBody>
          <a:bodyPr/>
          <a:lstStyle/>
          <a:p>
            <a:r>
              <a:rPr lang="en-US" dirty="0" smtClean="0"/>
              <a:t>Microsoft Confidential</a:t>
            </a:r>
          </a:p>
        </p:txBody>
      </p:sp>
      <p:sp>
        <p:nvSpPr>
          <p:cNvPr id="40964" name="Rectangle 26"/>
          <p:cNvSpPr>
            <a:spLocks noGrp="1" noChangeArrowheads="1"/>
          </p:cNvSpPr>
          <p:nvPr>
            <p:ph type="sldNum" sz="quarter" idx="5"/>
          </p:nvPr>
        </p:nvSpPr>
        <p:spPr>
          <a:noFill/>
        </p:spPr>
        <p:txBody>
          <a:bodyPr/>
          <a:lstStyle/>
          <a:p>
            <a:fld id="{85CEDE57-F8FE-4B43-B511-2E9F76624F74}" type="slidenum">
              <a:rPr lang="en-US" smtClean="0"/>
              <a:pPr/>
              <a:t>51</a:t>
            </a:fld>
            <a:endParaRPr lang="en-US" dirty="0" smtClean="0"/>
          </a:p>
        </p:txBody>
      </p:sp>
      <p:sp>
        <p:nvSpPr>
          <p:cNvPr id="40965" name="Rectangle 2"/>
          <p:cNvSpPr>
            <a:spLocks noGrp="1" noRot="1" noChangeAspect="1" noChangeArrowheads="1" noTextEdit="1"/>
          </p:cNvSpPr>
          <p:nvPr>
            <p:ph type="sldImg"/>
          </p:nvPr>
        </p:nvSpPr>
        <p:spPr>
          <a:xfrm>
            <a:off x="1157288" y="449263"/>
            <a:ext cx="4541837" cy="3408362"/>
          </a:xfrm>
          <a:ln/>
        </p:spPr>
      </p:sp>
      <p:sp>
        <p:nvSpPr>
          <p:cNvPr id="40966" name="Rectangle 3"/>
          <p:cNvSpPr>
            <a:spLocks noGrp="1" noChangeArrowheads="1"/>
          </p:cNvSpPr>
          <p:nvPr>
            <p:ph type="body" idx="1"/>
          </p:nvPr>
        </p:nvSpPr>
        <p:spPr>
          <a:xfrm>
            <a:off x="307492" y="4139472"/>
            <a:ext cx="6261652" cy="4593861"/>
          </a:xfrm>
          <a:noFill/>
          <a:ln/>
        </p:spPr>
        <p:txBody>
          <a:bodyPr/>
          <a:lstStyle/>
          <a:p>
            <a:pPr>
              <a:buFontTx/>
              <a:buNone/>
            </a:pPr>
            <a:endParaRPr lang="en-US" dirty="0" smtClean="0"/>
          </a:p>
        </p:txBody>
      </p:sp>
    </p:spTree>
    <p:extLst>
      <p:ext uri="{BB962C8B-B14F-4D97-AF65-F5344CB8AC3E}">
        <p14:creationId xmlns:p14="http://schemas.microsoft.com/office/powerpoint/2010/main" val="873471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p:spPr>
        <p:txBody>
          <a:bodyPr/>
          <a:lstStyle/>
          <a:p>
            <a:pPr eaLnBrk="1" hangingPunct="1"/>
            <a:endParaRPr lang="en-US" smtClean="0">
              <a:latin typeface="Arial" pitchFamily="34" charset="0"/>
              <a:cs typeface="Arial" pitchFamily="34" charset="0"/>
            </a:endParaRPr>
          </a:p>
        </p:txBody>
      </p:sp>
      <p:sp>
        <p:nvSpPr>
          <p:cNvPr id="107524" name="Slide Number Placeholder 3"/>
          <p:cNvSpPr>
            <a:spLocks noGrp="1"/>
          </p:cNvSpPr>
          <p:nvPr>
            <p:ph type="sldNum" sz="quarter" idx="5"/>
          </p:nvPr>
        </p:nvSpPr>
        <p:spPr>
          <a:noFill/>
        </p:spPr>
        <p:txBody>
          <a:bodyPr/>
          <a:lstStyle/>
          <a:p>
            <a:fld id="{0DACF06A-071D-41B4-A774-3F51F386D438}" type="slidenum">
              <a:rPr lang="ar-SA" smtClean="0">
                <a:latin typeface="Arial" pitchFamily="34" charset="0"/>
                <a:cs typeface="Arial" pitchFamily="34" charset="0"/>
              </a:rPr>
              <a:pPr/>
              <a:t>30</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999780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template can be used as a starter file for presenting training materials in a group setting.</a:t>
            </a:r>
          </a:p>
          <a:p>
            <a:endParaRPr lang="en-US" dirty="0" smtClean="0"/>
          </a:p>
          <a:p>
            <a:pPr lvl="0"/>
            <a:r>
              <a:rPr lang="en-US" sz="1200" b="1" dirty="0" smtClean="0"/>
              <a:t>Sections</a:t>
            </a:r>
            <a:endParaRPr lang="en-US" sz="1200" b="0" dirty="0" smtClean="0"/>
          </a:p>
          <a:p>
            <a:pPr lvl="0"/>
            <a:r>
              <a:rPr lang="en-US" sz="1200" b="0" dirty="0" smtClean="0"/>
              <a:t>Right-click on a slide to add sections.</a:t>
            </a:r>
            <a:r>
              <a:rPr lang="en-US" sz="1200" b="0" baseline="0" dirty="0" smtClean="0"/>
              <a:t> Sections can help to organize your slides or facilitate collaboration between multiple authors.</a:t>
            </a:r>
            <a:endParaRPr lang="en-US" sz="1200" b="0" dirty="0" smtClean="0"/>
          </a:p>
          <a:p>
            <a:pPr lvl="0"/>
            <a:endParaRPr lang="en-US" sz="1200" b="1" dirty="0" smtClean="0"/>
          </a:p>
          <a:p>
            <a:pPr lvl="0"/>
            <a:r>
              <a:rPr lang="en-US" sz="1200" b="1" dirty="0" smtClean="0"/>
              <a:t>Notes</a:t>
            </a:r>
          </a:p>
          <a:p>
            <a:pPr lvl="0"/>
            <a:r>
              <a:rPr lang="en-US" sz="1200" dirty="0" smtClean="0"/>
              <a:t>Use the Notes section for delivery notes or to provide additional details for the audience.</a:t>
            </a:r>
            <a:r>
              <a:rPr lang="en-US" sz="1200" baseline="0" dirty="0" smtClean="0"/>
              <a:t> View these notes in Presentation View during your presentation. </a:t>
            </a:r>
          </a:p>
          <a:p>
            <a:pPr lvl="0">
              <a:buFontTx/>
              <a:buNone/>
            </a:pPr>
            <a:r>
              <a:rPr lang="en-US" sz="1200" dirty="0" smtClean="0"/>
              <a:t>Keep in mind the font size (important for accessibility, visibility, videotaping, and online production)</a:t>
            </a:r>
          </a:p>
          <a:p>
            <a:pPr lvl="0"/>
            <a:endParaRPr lang="en-US" sz="1200" dirty="0" smtClean="0"/>
          </a:p>
          <a:p>
            <a:pPr lvl="0">
              <a:buFontTx/>
              <a:buNone/>
            </a:pPr>
            <a:r>
              <a:rPr lang="en-US" sz="1200" b="1" dirty="0" smtClean="0"/>
              <a:t>Coordinated colors </a:t>
            </a:r>
          </a:p>
          <a:p>
            <a:pPr lvl="0">
              <a:buFontTx/>
              <a:buNone/>
            </a:pPr>
            <a:r>
              <a:rPr lang="en-US" sz="1200" dirty="0" smtClean="0"/>
              <a:t>Pay particular attention to the graphs, charts, and text boxes.</a:t>
            </a:r>
            <a:r>
              <a:rPr lang="en-US" sz="1200" baseline="0" dirty="0" smtClean="0"/>
              <a:t> </a:t>
            </a:r>
            <a:endParaRPr lang="en-US" sz="1200" dirty="0" smtClean="0"/>
          </a:p>
          <a:p>
            <a:pPr lvl="0"/>
            <a:r>
              <a:rPr lang="en-US" sz="1200" dirty="0" smtClean="0"/>
              <a:t>Consider that attendees will print in black and white or </a:t>
            </a:r>
            <a:r>
              <a:rPr lang="en-US" sz="1200" dirty="0" err="1" smtClean="0"/>
              <a:t>grayscale</a:t>
            </a:r>
            <a:r>
              <a:rPr lang="en-US" sz="1200" dirty="0" smtClean="0"/>
              <a:t>. Run a test print to make sure your colors work when printed in pure black and white and </a:t>
            </a:r>
            <a:r>
              <a:rPr lang="en-US" sz="1200" dirty="0" err="1" smtClean="0"/>
              <a:t>grayscale</a:t>
            </a:r>
            <a:r>
              <a:rPr lang="en-US" sz="1200" dirty="0" smtClean="0"/>
              <a:t>.</a:t>
            </a:r>
          </a:p>
          <a:p>
            <a:pPr lvl="0">
              <a:buFontTx/>
              <a:buNone/>
            </a:pPr>
            <a:endParaRPr lang="en-US" sz="1200" dirty="0" smtClean="0"/>
          </a:p>
          <a:p>
            <a:pPr lvl="0">
              <a:buFontTx/>
              <a:buNone/>
            </a:pPr>
            <a:r>
              <a:rPr lang="en-US" sz="1200" b="1" dirty="0" smtClean="0"/>
              <a:t>Graphics, tables, and graphs</a:t>
            </a:r>
          </a:p>
          <a:p>
            <a:pPr lvl="0"/>
            <a:r>
              <a:rPr lang="en-US" sz="1200" dirty="0" smtClean="0"/>
              <a:t>Keep it simple: If possible, use consistent, non-distracting styles and colors.</a:t>
            </a:r>
          </a:p>
          <a:p>
            <a:pPr lvl="0"/>
            <a:r>
              <a:rPr lang="en-US" sz="1200" dirty="0" smtClean="0"/>
              <a:t>Label all graphs and tables.</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31</a:t>
            </a:fld>
            <a:endParaRPr lang="en-US"/>
          </a:p>
        </p:txBody>
      </p:sp>
    </p:spTree>
    <p:extLst>
      <p:ext uri="{BB962C8B-B14F-4D97-AF65-F5344CB8AC3E}">
        <p14:creationId xmlns:p14="http://schemas.microsoft.com/office/powerpoint/2010/main" val="3036251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dirty="0" smtClean="0"/>
              <a:t>Give a brief overview of the presentation.</a:t>
            </a:r>
            <a:r>
              <a:rPr lang="en-US" baseline="0" dirty="0" smtClean="0"/>
              <a:t> D</a:t>
            </a:r>
            <a:r>
              <a:rPr lang="en-US" dirty="0" smtClean="0"/>
              <a:t>escribe the major focus of the presentation and why it is important.</a:t>
            </a:r>
          </a:p>
          <a:p>
            <a:pPr>
              <a:lnSpc>
                <a:spcPct val="80000"/>
              </a:lnSpc>
            </a:pPr>
            <a:r>
              <a:rPr lang="en-US" dirty="0" smtClean="0"/>
              <a:t>Introduce each of the major topics.</a:t>
            </a:r>
          </a:p>
          <a:p>
            <a:r>
              <a:rPr lang="en-US" dirty="0" smtClean="0"/>
              <a:t>To provide a road map for the audience, you</a:t>
            </a:r>
            <a:r>
              <a:rPr lang="en-US" baseline="0" dirty="0" smtClean="0"/>
              <a:t> can </a:t>
            </a:r>
            <a:r>
              <a:rPr lang="en-US" dirty="0" smtClean="0"/>
              <a:t>repeat this Overview slide throughout the presentation, highlighting the particular topic you will discuss next.</a:t>
            </a:r>
          </a:p>
        </p:txBody>
      </p:sp>
      <p:sp>
        <p:nvSpPr>
          <p:cNvPr id="4" name="Slide Number Placeholder 3"/>
          <p:cNvSpPr>
            <a:spLocks noGrp="1"/>
          </p:cNvSpPr>
          <p:nvPr>
            <p:ph type="sldNum" sz="quarter" idx="10"/>
          </p:nvPr>
        </p:nvSpPr>
        <p:spPr/>
        <p:txBody>
          <a:bodyPr/>
          <a:lstStyle/>
          <a:p>
            <a:fld id="{EC6EAC7D-5A89-47C2-8ABA-56C9C2DEF7A4}" type="slidenum">
              <a:rPr lang="en-US" smtClean="0"/>
              <a:pPr/>
              <a:t>34</a:t>
            </a:fld>
            <a:endParaRPr lang="en-US"/>
          </a:p>
        </p:txBody>
      </p:sp>
    </p:spTree>
    <p:extLst>
      <p:ext uri="{BB962C8B-B14F-4D97-AF65-F5344CB8AC3E}">
        <p14:creationId xmlns:p14="http://schemas.microsoft.com/office/powerpoint/2010/main" val="1590951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This is another option</a:t>
            </a:r>
            <a:r>
              <a:rPr lang="en-US" sz="1200" baseline="0" dirty="0" smtClean="0"/>
              <a:t> for an Overview slides using transitions.</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35</a:t>
            </a:fld>
            <a:endParaRPr lang="en-US"/>
          </a:p>
        </p:txBody>
      </p:sp>
    </p:spTree>
    <p:extLst>
      <p:ext uri="{BB962C8B-B14F-4D97-AF65-F5344CB8AC3E}">
        <p14:creationId xmlns:p14="http://schemas.microsoft.com/office/powerpoint/2010/main" val="2158612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36</a:t>
            </a:fld>
            <a:endParaRPr lang="en-US"/>
          </a:p>
        </p:txBody>
      </p:sp>
    </p:spTree>
    <p:extLst>
      <p:ext uri="{BB962C8B-B14F-4D97-AF65-F5344CB8AC3E}">
        <p14:creationId xmlns:p14="http://schemas.microsoft.com/office/powerpoint/2010/main" val="234690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37</a:t>
            </a:fld>
            <a:endParaRPr lang="en-US"/>
          </a:p>
        </p:txBody>
      </p:sp>
    </p:spTree>
    <p:extLst>
      <p:ext uri="{BB962C8B-B14F-4D97-AF65-F5344CB8AC3E}">
        <p14:creationId xmlns:p14="http://schemas.microsoft.com/office/powerpoint/2010/main" val="5384030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38</a:t>
            </a:fld>
            <a:endParaRPr lang="en-US"/>
          </a:p>
        </p:txBody>
      </p:sp>
    </p:spTree>
    <p:extLst>
      <p:ext uri="{BB962C8B-B14F-4D97-AF65-F5344CB8AC3E}">
        <p14:creationId xmlns:p14="http://schemas.microsoft.com/office/powerpoint/2010/main" val="27462582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5" name="Straight Connector 4"/>
          <p:cNvCxnSpPr/>
          <p:nvPr/>
        </p:nvCxnSpPr>
        <p:spPr>
          <a:xfrm>
            <a:off x="0" y="2925763"/>
            <a:ext cx="9144000" cy="158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2514600" y="2362200"/>
            <a:ext cx="4114800" cy="1127125"/>
          </a:xfrm>
          <a:prstGeom prst="rect">
            <a:avLst/>
          </a:prstGeom>
          <a:solidFill>
            <a:schemeClr val="tx1"/>
          </a:solidFill>
          <a:ln w="76200" cmpd="thinThick">
            <a:solidFill>
              <a:schemeClr val="tx1"/>
            </a:solidFill>
            <a:miter lim="800000"/>
          </a:ln>
        </p:spPr>
        <p:txBody>
          <a:bodyPr anchor="ctr">
            <a:normAutofit/>
          </a:bodyPr>
          <a:lstStyle/>
          <a:p>
            <a:pPr algn="ctr">
              <a:spcBef>
                <a:spcPts val="400"/>
              </a:spcBef>
              <a:defRPr/>
            </a:pPr>
            <a:endParaRPr lang="en-US" sz="1800" b="1" cap="all">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en-US" smtClean="0"/>
              <a:t>Click to edit Master title style</a:t>
            </a:r>
            <a:endParaRPr lang="en-US" dirty="0"/>
          </a:p>
        </p:txBody>
      </p:sp>
      <p:sp>
        <p:nvSpPr>
          <p:cNvPr id="7" name="Date Placeholder 10"/>
          <p:cNvSpPr>
            <a:spLocks noGrp="1"/>
          </p:cNvSpPr>
          <p:nvPr>
            <p:ph type="dt" sz="half" idx="10"/>
          </p:nvPr>
        </p:nvSpPr>
        <p:spPr bwMode="black"/>
        <p:txBody>
          <a:bodyPr/>
          <a:lstStyle>
            <a:lvl1pPr>
              <a:defRPr/>
            </a:lvl1pPr>
          </a:lstStyle>
          <a:p>
            <a:pPr>
              <a:defRPr/>
            </a:pPr>
            <a:endParaRPr lang="en-US"/>
          </a:p>
        </p:txBody>
      </p:sp>
      <p:sp>
        <p:nvSpPr>
          <p:cNvPr id="8" name="Slide Number Placeholder 16"/>
          <p:cNvSpPr>
            <a:spLocks noGrp="1"/>
          </p:cNvSpPr>
          <p:nvPr>
            <p:ph type="sldNum" sz="quarter" idx="11"/>
          </p:nvPr>
        </p:nvSpPr>
        <p:spPr/>
        <p:txBody>
          <a:bodyPr/>
          <a:lstStyle>
            <a:lvl1pPr>
              <a:defRPr/>
            </a:lvl1pPr>
          </a:lstStyle>
          <a:p>
            <a:fld id="{890EAF14-8A69-4925-9377-FDCB2CF37611}" type="slidenum">
              <a:rPr lang="en-US" altLang="fa-IR"/>
              <a:pPr/>
              <a:t>‹#›</a:t>
            </a:fld>
            <a:endParaRPr lang="en-US" altLang="fa-IR"/>
          </a:p>
        </p:txBody>
      </p:sp>
      <p:sp>
        <p:nvSpPr>
          <p:cNvPr id="9" name="Footer Placeholder 18"/>
          <p:cNvSpPr>
            <a:spLocks noGrp="1"/>
          </p:cNvSpPr>
          <p:nvPr>
            <p:ph type="ftr" sz="quarter" idx="12"/>
          </p:nvPr>
        </p:nvSpPr>
        <p:spPr/>
        <p:txBody>
          <a:bodyPr/>
          <a:lstStyle>
            <a:lvl1pPr>
              <a:defRPr/>
            </a:lvl1pPr>
          </a:lstStyle>
          <a:p>
            <a:pPr>
              <a:defRPr/>
            </a:pPr>
            <a:endParaRPr lang="en-US"/>
          </a:p>
        </p:txBody>
      </p:sp>
      <p:sp>
        <p:nvSpPr>
          <p:cNvPr id="10" name="Rectangle 9"/>
          <p:cNvSpPr/>
          <p:nvPr userDrawn="1"/>
        </p:nvSpPr>
        <p:spPr>
          <a:xfrm>
            <a:off x="0" y="-27384"/>
            <a:ext cx="5357818" cy="461665"/>
          </a:xfrm>
          <a:prstGeom prst="rect">
            <a:avLst/>
          </a:prstGeom>
        </p:spPr>
        <p:txBody>
          <a:bodyPr wrap="square">
            <a:spAutoFit/>
          </a:bodyPr>
          <a:lstStyle/>
          <a:p>
            <a:pPr algn="ctr" rtl="0">
              <a:spcBef>
                <a:spcPct val="0"/>
              </a:spcBef>
              <a:buFontTx/>
              <a:buNone/>
            </a:pPr>
            <a:r>
              <a:rPr lang="en-US" altLang="fa-IR" sz="2400" b="1" dirty="0" smtClean="0">
                <a:solidFill>
                  <a:srgbClr val="FF0000"/>
                </a:solidFill>
                <a:latin typeface="Tahoma" panose="020B0604030504040204" pitchFamily="34" charset="0"/>
                <a:cs typeface="B Titr" panose="00000700000000000000" pitchFamily="2" charset="-78"/>
              </a:rPr>
              <a:t>@</a:t>
            </a:r>
            <a:r>
              <a:rPr lang="en-US" altLang="fa-IR" sz="2400" b="1" dirty="0" err="1" smtClean="0">
                <a:solidFill>
                  <a:srgbClr val="FF0000"/>
                </a:solidFill>
                <a:latin typeface="Tahoma" panose="020B0604030504040204" pitchFamily="34" charset="0"/>
                <a:cs typeface="B Titr" panose="00000700000000000000" pitchFamily="2" charset="-78"/>
              </a:rPr>
              <a:t>PptBank</a:t>
            </a:r>
            <a:r>
              <a:rPr lang="en-US" altLang="fa-IR" sz="2400" b="1" baseline="0" dirty="0" smtClean="0">
                <a:solidFill>
                  <a:srgbClr val="FF0000"/>
                </a:solidFill>
                <a:latin typeface="Tahoma" panose="020B0604030504040204" pitchFamily="34" charset="0"/>
                <a:cs typeface="B Titr" panose="00000700000000000000" pitchFamily="2" charset="-78"/>
              </a:rPr>
              <a:t> </a:t>
            </a:r>
            <a:r>
              <a:rPr lang="fa-IR" altLang="fa-IR" sz="2400" b="1" dirty="0" smtClean="0">
                <a:solidFill>
                  <a:srgbClr val="FF0000"/>
                </a:solidFill>
                <a:latin typeface="Tahoma" panose="020B0604030504040204" pitchFamily="34" charset="0"/>
                <a:cs typeface="B Titr" panose="00000700000000000000" pitchFamily="2" charset="-78"/>
              </a:rPr>
              <a:t> کانال تلگرامی بانک پاور پوینت</a:t>
            </a:r>
            <a:endParaRPr lang="en-US" altLang="fa-IR" sz="2400" b="1" dirty="0">
              <a:solidFill>
                <a:srgbClr val="FF0000"/>
              </a:solidFill>
              <a:latin typeface="Tahoma" panose="020B0604030504040204" pitchFamily="34" charset="0"/>
              <a:cs typeface="B Titr" panose="00000700000000000000" pitchFamily="2" charset="-78"/>
            </a:endParaRPr>
          </a:p>
        </p:txBody>
      </p:sp>
    </p:spTree>
    <p:extLst>
      <p:ext uri="{BB962C8B-B14F-4D97-AF65-F5344CB8AC3E}">
        <p14:creationId xmlns:p14="http://schemas.microsoft.com/office/powerpoint/2010/main" val="3233070816"/>
      </p:ext>
    </p:extLst>
  </p:cSld>
  <p:clrMapOvr>
    <a:masterClrMapping/>
  </p:clrMapOvr>
  <p:transition>
    <p:wheel spokes="3"/>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fld id="{6C0A69D1-40F9-49CA-8656-2FE7CA69FA9A}" type="slidenum">
              <a:rPr lang="en-US" altLang="fa-IR"/>
              <a:pPr/>
              <a:t>‹#›</a:t>
            </a:fld>
            <a:endParaRPr lang="en-US" altLang="fa-IR"/>
          </a:p>
        </p:txBody>
      </p:sp>
    </p:spTree>
    <p:extLst>
      <p:ext uri="{BB962C8B-B14F-4D97-AF65-F5344CB8AC3E}">
        <p14:creationId xmlns:p14="http://schemas.microsoft.com/office/powerpoint/2010/main" val="3335901989"/>
      </p:ext>
    </p:extLst>
  </p:cSld>
  <p:clrMapOvr>
    <a:masterClrMapping/>
  </p:clrMapOvr>
  <p:transition>
    <p:wheel spokes="3"/>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4" name="Straight Connector 3"/>
          <p:cNvCxnSpPr/>
          <p:nvPr/>
        </p:nvCxnSpPr>
        <p:spPr>
          <a:xfrm rot="5400000">
            <a:off x="4267201" y="3429000"/>
            <a:ext cx="6858000" cy="3175"/>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bwMode="hidden">
          <a:xfrm>
            <a:off x="0" y="0"/>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Vertical Title 1"/>
          <p:cNvSpPr>
            <a:spLocks noGrp="1"/>
          </p:cNvSpPr>
          <p:nvPr>
            <p:ph type="title" orient="vert"/>
          </p:nvPr>
        </p:nvSpPr>
        <p:spPr>
          <a:xfrm>
            <a:off x="7239000" y="914401"/>
            <a:ext cx="926980" cy="5029200"/>
          </a:xfrm>
        </p:spPr>
        <p:txBody>
          <a:bodyPr vert="eaVert"/>
          <a:lstStyle/>
          <a:p>
            <a:r>
              <a:rPr lang="en-US" smtClean="0"/>
              <a:t>Click to edit Master title style</a:t>
            </a:r>
            <a:endParaRPr lang="en-US"/>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fld id="{4ADA04DD-8FFA-4AD4-A758-740BA3D8708D}" type="slidenum">
              <a:rPr lang="en-US" altLang="fa-IR"/>
              <a:pPr/>
              <a:t>‹#›</a:t>
            </a:fld>
            <a:endParaRPr lang="en-US" altLang="fa-IR"/>
          </a:p>
        </p:txBody>
      </p:sp>
      <p:sp>
        <p:nvSpPr>
          <p:cNvPr id="9" name="Rectangle 8"/>
          <p:cNvSpPr/>
          <p:nvPr userDrawn="1"/>
        </p:nvSpPr>
        <p:spPr>
          <a:xfrm>
            <a:off x="0" y="-27384"/>
            <a:ext cx="5357818" cy="461665"/>
          </a:xfrm>
          <a:prstGeom prst="rect">
            <a:avLst/>
          </a:prstGeom>
        </p:spPr>
        <p:txBody>
          <a:bodyPr wrap="square">
            <a:spAutoFit/>
          </a:bodyPr>
          <a:lstStyle/>
          <a:p>
            <a:pPr algn="ctr" rtl="0">
              <a:spcBef>
                <a:spcPct val="0"/>
              </a:spcBef>
              <a:buFontTx/>
              <a:buNone/>
            </a:pPr>
            <a:r>
              <a:rPr lang="en-US" altLang="fa-IR" sz="2400" b="1" dirty="0" smtClean="0">
                <a:solidFill>
                  <a:srgbClr val="FF0000"/>
                </a:solidFill>
                <a:latin typeface="Tahoma" panose="020B0604030504040204" pitchFamily="34" charset="0"/>
                <a:cs typeface="B Titr" panose="00000700000000000000" pitchFamily="2" charset="-78"/>
              </a:rPr>
              <a:t>@</a:t>
            </a:r>
            <a:r>
              <a:rPr lang="en-US" altLang="fa-IR" sz="2400" b="1" dirty="0" err="1" smtClean="0">
                <a:solidFill>
                  <a:srgbClr val="FF0000"/>
                </a:solidFill>
                <a:latin typeface="Tahoma" panose="020B0604030504040204" pitchFamily="34" charset="0"/>
                <a:cs typeface="B Titr" panose="00000700000000000000" pitchFamily="2" charset="-78"/>
              </a:rPr>
              <a:t>PptBank</a:t>
            </a:r>
            <a:r>
              <a:rPr lang="en-US" altLang="fa-IR" sz="2400" b="1" baseline="0" dirty="0" smtClean="0">
                <a:solidFill>
                  <a:srgbClr val="FF0000"/>
                </a:solidFill>
                <a:latin typeface="Tahoma" panose="020B0604030504040204" pitchFamily="34" charset="0"/>
                <a:cs typeface="B Titr" panose="00000700000000000000" pitchFamily="2" charset="-78"/>
              </a:rPr>
              <a:t> </a:t>
            </a:r>
            <a:r>
              <a:rPr lang="fa-IR" altLang="fa-IR" sz="2400" b="1" dirty="0" smtClean="0">
                <a:solidFill>
                  <a:srgbClr val="FF0000"/>
                </a:solidFill>
                <a:latin typeface="Tahoma" panose="020B0604030504040204" pitchFamily="34" charset="0"/>
                <a:cs typeface="B Titr" panose="00000700000000000000" pitchFamily="2" charset="-78"/>
              </a:rPr>
              <a:t> کانال تلگرامی بانک پاور پوینت</a:t>
            </a:r>
            <a:endParaRPr lang="en-US" altLang="fa-IR" sz="2400" b="1" dirty="0">
              <a:solidFill>
                <a:srgbClr val="FF0000"/>
              </a:solidFill>
              <a:latin typeface="Tahoma" panose="020B0604030504040204" pitchFamily="34" charset="0"/>
              <a:cs typeface="B Titr" panose="00000700000000000000" pitchFamily="2" charset="-78"/>
            </a:endParaRPr>
          </a:p>
        </p:txBody>
      </p:sp>
    </p:spTree>
    <p:extLst>
      <p:ext uri="{BB962C8B-B14F-4D97-AF65-F5344CB8AC3E}">
        <p14:creationId xmlns:p14="http://schemas.microsoft.com/office/powerpoint/2010/main" val="1076963602"/>
      </p:ext>
    </p:extLst>
  </p:cSld>
  <p:clrMapOvr>
    <a:masterClrMapping/>
  </p:clrMapOvr>
  <p:transition>
    <p:wheel spokes="3"/>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a:defRPr b="1" cap="small" baseline="0">
                <a:solidFill>
                  <a:srgbClr val="0033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962400" y="4038600"/>
            <a:ext cx="4772528" cy="990600"/>
          </a:xfrm>
        </p:spPr>
        <p:txBody>
          <a:bodyPr>
            <a:normAutofit/>
          </a:bodyPr>
          <a:lstStyle>
            <a:lvl1pPr marL="0" indent="0" algn="r">
              <a:buNone/>
              <a:defRPr sz="2000" b="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a:buNone/>
              <a:defRPr sz="2000" baseline="0"/>
            </a:lvl1pPr>
          </a:lstStyle>
          <a:p>
            <a:r>
              <a:rPr lang="en-US" dirty="0" smtClean="0"/>
              <a:t>Company Logo</a:t>
            </a:r>
            <a:endParaRPr lang="en-US" dirty="0"/>
          </a:p>
        </p:txBody>
      </p:sp>
      <p:sp>
        <p:nvSpPr>
          <p:cNvPr id="8" name="Rectangle 7"/>
          <p:cNvSpPr/>
          <p:nvPr userDrawn="1"/>
        </p:nvSpPr>
        <p:spPr>
          <a:xfrm>
            <a:off x="0" y="-27384"/>
            <a:ext cx="5357818" cy="461665"/>
          </a:xfrm>
          <a:prstGeom prst="rect">
            <a:avLst/>
          </a:prstGeom>
        </p:spPr>
        <p:txBody>
          <a:bodyPr wrap="square">
            <a:spAutoFit/>
          </a:bodyPr>
          <a:lstStyle/>
          <a:p>
            <a:pPr algn="ctr" rtl="0">
              <a:spcBef>
                <a:spcPct val="0"/>
              </a:spcBef>
              <a:buFontTx/>
              <a:buNone/>
            </a:pPr>
            <a:r>
              <a:rPr lang="en-US" altLang="fa-IR" sz="2400" b="1" dirty="0" smtClean="0">
                <a:solidFill>
                  <a:srgbClr val="FF0000"/>
                </a:solidFill>
                <a:latin typeface="Tahoma" panose="020B0604030504040204" pitchFamily="34" charset="0"/>
                <a:cs typeface="B Titr" panose="00000700000000000000" pitchFamily="2" charset="-78"/>
              </a:rPr>
              <a:t>@</a:t>
            </a:r>
            <a:r>
              <a:rPr lang="en-US" altLang="fa-IR" sz="2400" b="1" dirty="0" err="1" smtClean="0">
                <a:solidFill>
                  <a:srgbClr val="FF0000"/>
                </a:solidFill>
                <a:latin typeface="Tahoma" panose="020B0604030504040204" pitchFamily="34" charset="0"/>
                <a:cs typeface="B Titr" panose="00000700000000000000" pitchFamily="2" charset="-78"/>
              </a:rPr>
              <a:t>PptBank</a:t>
            </a:r>
            <a:r>
              <a:rPr lang="en-US" altLang="fa-IR" sz="2400" b="1" baseline="0" dirty="0" smtClean="0">
                <a:solidFill>
                  <a:srgbClr val="FF0000"/>
                </a:solidFill>
                <a:latin typeface="Tahoma" panose="020B0604030504040204" pitchFamily="34" charset="0"/>
                <a:cs typeface="B Titr" panose="00000700000000000000" pitchFamily="2" charset="-78"/>
              </a:rPr>
              <a:t> </a:t>
            </a:r>
            <a:r>
              <a:rPr lang="fa-IR" altLang="fa-IR" sz="2400" b="1" dirty="0" smtClean="0">
                <a:solidFill>
                  <a:srgbClr val="FF0000"/>
                </a:solidFill>
                <a:latin typeface="Tahoma" panose="020B0604030504040204" pitchFamily="34" charset="0"/>
                <a:cs typeface="B Titr" panose="00000700000000000000" pitchFamily="2" charset="-78"/>
              </a:rPr>
              <a:t> کانال تلگرامی بانک پاور پوینت</a:t>
            </a:r>
            <a:endParaRPr lang="en-US" altLang="fa-IR" sz="2400" b="1" dirty="0">
              <a:solidFill>
                <a:srgbClr val="FF0000"/>
              </a:solidFill>
              <a:latin typeface="Tahoma" panose="020B0604030504040204" pitchFamily="34" charset="0"/>
              <a:cs typeface="B Titr" panose="00000700000000000000" pitchFamily="2" charset="-78"/>
            </a:endParaRPr>
          </a:p>
        </p:txBody>
      </p:sp>
    </p:spTree>
    <p:extLst>
      <p:ext uri="{BB962C8B-B14F-4D97-AF65-F5344CB8AC3E}">
        <p14:creationId xmlns:p14="http://schemas.microsoft.com/office/powerpoint/2010/main" val="3458460381"/>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a:defRPr b="1" cap="small" baseline="0">
                <a:solidFill>
                  <a:srgbClr val="0033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962400" y="4038600"/>
            <a:ext cx="4772528" cy="990600"/>
          </a:xfrm>
        </p:spPr>
        <p:txBody>
          <a:bodyPr>
            <a:normAutofit/>
          </a:bodyPr>
          <a:lstStyle>
            <a:lvl1pPr marL="0" indent="0" algn="r">
              <a:buNone/>
              <a:defRPr sz="2000" b="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a:buNone/>
              <a:defRPr sz="2000" baseline="0"/>
            </a:lvl1pPr>
          </a:lstStyle>
          <a:p>
            <a:r>
              <a:rPr lang="en-US" dirty="0" smtClean="0"/>
              <a:t>Company Logo</a:t>
            </a:r>
            <a:endParaRPr lang="en-US" dirty="0"/>
          </a:p>
        </p:txBody>
      </p:sp>
      <p:sp>
        <p:nvSpPr>
          <p:cNvPr id="8" name="Rectangle 7"/>
          <p:cNvSpPr/>
          <p:nvPr userDrawn="1"/>
        </p:nvSpPr>
        <p:spPr>
          <a:xfrm>
            <a:off x="0" y="-27384"/>
            <a:ext cx="5357818" cy="461665"/>
          </a:xfrm>
          <a:prstGeom prst="rect">
            <a:avLst/>
          </a:prstGeom>
        </p:spPr>
        <p:txBody>
          <a:bodyPr wrap="square">
            <a:spAutoFit/>
          </a:bodyPr>
          <a:lstStyle/>
          <a:p>
            <a:pPr algn="ctr" rtl="0">
              <a:spcBef>
                <a:spcPct val="0"/>
              </a:spcBef>
              <a:buFontTx/>
              <a:buNone/>
            </a:pPr>
            <a:r>
              <a:rPr lang="en-US" altLang="fa-IR" sz="2400" b="1" dirty="0" smtClean="0">
                <a:solidFill>
                  <a:srgbClr val="FF0000"/>
                </a:solidFill>
                <a:latin typeface="Tahoma" panose="020B0604030504040204" pitchFamily="34" charset="0"/>
                <a:cs typeface="B Titr" panose="00000700000000000000" pitchFamily="2" charset="-78"/>
              </a:rPr>
              <a:t>@</a:t>
            </a:r>
            <a:r>
              <a:rPr lang="en-US" altLang="fa-IR" sz="2400" b="1" dirty="0" err="1" smtClean="0">
                <a:solidFill>
                  <a:srgbClr val="FF0000"/>
                </a:solidFill>
                <a:latin typeface="Tahoma" panose="020B0604030504040204" pitchFamily="34" charset="0"/>
                <a:cs typeface="B Titr" panose="00000700000000000000" pitchFamily="2" charset="-78"/>
              </a:rPr>
              <a:t>PptBank</a:t>
            </a:r>
            <a:r>
              <a:rPr lang="en-US" altLang="fa-IR" sz="2400" b="1" baseline="0" dirty="0" smtClean="0">
                <a:solidFill>
                  <a:srgbClr val="FF0000"/>
                </a:solidFill>
                <a:latin typeface="Tahoma" panose="020B0604030504040204" pitchFamily="34" charset="0"/>
                <a:cs typeface="B Titr" panose="00000700000000000000" pitchFamily="2" charset="-78"/>
              </a:rPr>
              <a:t> </a:t>
            </a:r>
            <a:r>
              <a:rPr lang="fa-IR" altLang="fa-IR" sz="2400" b="1" dirty="0" smtClean="0">
                <a:solidFill>
                  <a:srgbClr val="FF0000"/>
                </a:solidFill>
                <a:latin typeface="Tahoma" panose="020B0604030504040204" pitchFamily="34" charset="0"/>
                <a:cs typeface="B Titr" panose="00000700000000000000" pitchFamily="2" charset="-78"/>
              </a:rPr>
              <a:t> کانال تلگرامی بانک پاور پوینت</a:t>
            </a:r>
            <a:endParaRPr lang="en-US" altLang="fa-IR" sz="2400" b="1" dirty="0">
              <a:solidFill>
                <a:srgbClr val="FF0000"/>
              </a:solidFill>
              <a:latin typeface="Tahoma" panose="020B0604030504040204" pitchFamily="34" charset="0"/>
              <a:cs typeface="B Titr" panose="00000700000000000000" pitchFamily="2" charset="-78"/>
            </a:endParaRPr>
          </a:p>
        </p:txBody>
      </p:sp>
    </p:spTree>
    <p:extLst>
      <p:ext uri="{BB962C8B-B14F-4D97-AF65-F5344CB8AC3E}">
        <p14:creationId xmlns:p14="http://schemas.microsoft.com/office/powerpoint/2010/main" val="3787103883"/>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Background Only">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757B281C-5159-4971-8228-52B9A72E9ED2}" type="datetimeFigureOut">
              <a:rPr lang="en-US" smtClean="0"/>
              <a:pPr/>
              <a:t>5/3/2023</a:t>
            </a:fld>
            <a:endParaRPr lang="en-US" dirty="0"/>
          </a:p>
        </p:txBody>
      </p:sp>
      <p:sp>
        <p:nvSpPr>
          <p:cNvPr id="4" name="Footer Placeholder 4"/>
          <p:cNvSpPr>
            <a:spLocks noGrp="1"/>
          </p:cNvSpPr>
          <p:nvPr>
            <p:ph type="ftr" sz="quarter" idx="11"/>
          </p:nvPr>
        </p:nvSpPr>
        <p:spPr>
          <a:xfrm>
            <a:off x="3352800" y="6356350"/>
            <a:ext cx="2895600" cy="365125"/>
          </a:xfrm>
        </p:spPr>
        <p:txBody>
          <a:bodyPr/>
          <a:lstStyle/>
          <a:p>
            <a:endParaRPr lang="en-US" dirty="0"/>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
        <p:nvSpPr>
          <p:cNvPr id="6" name="Rectangle 5"/>
          <p:cNvSpPr/>
          <p:nvPr userDrawn="1"/>
        </p:nvSpPr>
        <p:spPr>
          <a:xfrm>
            <a:off x="0" y="-27384"/>
            <a:ext cx="5357818" cy="461665"/>
          </a:xfrm>
          <a:prstGeom prst="rect">
            <a:avLst/>
          </a:prstGeom>
        </p:spPr>
        <p:txBody>
          <a:bodyPr wrap="square">
            <a:spAutoFit/>
          </a:bodyPr>
          <a:lstStyle/>
          <a:p>
            <a:pPr algn="ctr" rtl="0">
              <a:spcBef>
                <a:spcPct val="0"/>
              </a:spcBef>
              <a:buFontTx/>
              <a:buNone/>
            </a:pPr>
            <a:r>
              <a:rPr lang="en-US" altLang="fa-IR" sz="2400" b="1" dirty="0" smtClean="0">
                <a:solidFill>
                  <a:srgbClr val="FF0000"/>
                </a:solidFill>
                <a:latin typeface="Tahoma" panose="020B0604030504040204" pitchFamily="34" charset="0"/>
                <a:cs typeface="B Titr" panose="00000700000000000000" pitchFamily="2" charset="-78"/>
              </a:rPr>
              <a:t>@</a:t>
            </a:r>
            <a:r>
              <a:rPr lang="en-US" altLang="fa-IR" sz="2400" b="1" dirty="0" err="1" smtClean="0">
                <a:solidFill>
                  <a:srgbClr val="FF0000"/>
                </a:solidFill>
                <a:latin typeface="Tahoma" panose="020B0604030504040204" pitchFamily="34" charset="0"/>
                <a:cs typeface="B Titr" panose="00000700000000000000" pitchFamily="2" charset="-78"/>
              </a:rPr>
              <a:t>PptBank</a:t>
            </a:r>
            <a:r>
              <a:rPr lang="en-US" altLang="fa-IR" sz="2400" b="1" baseline="0" dirty="0" smtClean="0">
                <a:solidFill>
                  <a:srgbClr val="FF0000"/>
                </a:solidFill>
                <a:latin typeface="Tahoma" panose="020B0604030504040204" pitchFamily="34" charset="0"/>
                <a:cs typeface="B Titr" panose="00000700000000000000" pitchFamily="2" charset="-78"/>
              </a:rPr>
              <a:t> </a:t>
            </a:r>
            <a:r>
              <a:rPr lang="fa-IR" altLang="fa-IR" sz="2400" b="1" dirty="0" smtClean="0">
                <a:solidFill>
                  <a:srgbClr val="FF0000"/>
                </a:solidFill>
                <a:latin typeface="Tahoma" panose="020B0604030504040204" pitchFamily="34" charset="0"/>
                <a:cs typeface="B Titr" panose="00000700000000000000" pitchFamily="2" charset="-78"/>
              </a:rPr>
              <a:t> کانال تلگرامی بانک پاور پوینت</a:t>
            </a:r>
            <a:endParaRPr lang="en-US" altLang="fa-IR" sz="2400" b="1" dirty="0">
              <a:solidFill>
                <a:srgbClr val="FF0000"/>
              </a:solidFill>
              <a:latin typeface="Tahoma" panose="020B0604030504040204" pitchFamily="34" charset="0"/>
              <a:cs typeface="B Titr" panose="00000700000000000000" pitchFamily="2" charset="-78"/>
            </a:endParaRPr>
          </a:p>
        </p:txBody>
      </p:sp>
    </p:spTree>
    <p:extLst>
      <p:ext uri="{BB962C8B-B14F-4D97-AF65-F5344CB8AC3E}">
        <p14:creationId xmlns:p14="http://schemas.microsoft.com/office/powerpoint/2010/main" val="2865347767"/>
      </p:ext>
    </p:extLst>
  </p:cSld>
  <p:clrMapOvr>
    <a:masterClrMapping/>
  </p:clrMapOvr>
  <p:transition spd="slow">
    <p:wipe dir="d"/>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1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a:defRPr sz="4000" b="1" cap="small" baseline="0">
                <a:solidFill>
                  <a:srgbClr val="003300"/>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5/3/2023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a:buNone/>
              <a:defRPr sz="1800"/>
            </a:lvl1pPr>
          </a:lstStyle>
          <a:p>
            <a:r>
              <a:rPr lang="en-US" dirty="0" smtClean="0"/>
              <a:t>Company Logo</a:t>
            </a:r>
            <a:endParaRPr lang="en-US" dirty="0"/>
          </a:p>
        </p:txBody>
      </p:sp>
      <p:sp>
        <p:nvSpPr>
          <p:cNvPr id="9" name="Rectangle 8"/>
          <p:cNvSpPr/>
          <p:nvPr userDrawn="1"/>
        </p:nvSpPr>
        <p:spPr>
          <a:xfrm>
            <a:off x="0" y="-27384"/>
            <a:ext cx="5357818" cy="461665"/>
          </a:xfrm>
          <a:prstGeom prst="rect">
            <a:avLst/>
          </a:prstGeom>
        </p:spPr>
        <p:txBody>
          <a:bodyPr wrap="square">
            <a:spAutoFit/>
          </a:bodyPr>
          <a:lstStyle/>
          <a:p>
            <a:pPr algn="ctr" rtl="0">
              <a:spcBef>
                <a:spcPct val="0"/>
              </a:spcBef>
              <a:buFontTx/>
              <a:buNone/>
            </a:pPr>
            <a:r>
              <a:rPr lang="en-US" altLang="fa-IR" sz="2400" b="1" dirty="0" smtClean="0">
                <a:solidFill>
                  <a:srgbClr val="FF0000"/>
                </a:solidFill>
                <a:latin typeface="Tahoma" panose="020B0604030504040204" pitchFamily="34" charset="0"/>
                <a:cs typeface="B Titr" panose="00000700000000000000" pitchFamily="2" charset="-78"/>
              </a:rPr>
              <a:t>@</a:t>
            </a:r>
            <a:r>
              <a:rPr lang="en-US" altLang="fa-IR" sz="2400" b="1" dirty="0" err="1" smtClean="0">
                <a:solidFill>
                  <a:srgbClr val="FF0000"/>
                </a:solidFill>
                <a:latin typeface="Tahoma" panose="020B0604030504040204" pitchFamily="34" charset="0"/>
                <a:cs typeface="B Titr" panose="00000700000000000000" pitchFamily="2" charset="-78"/>
              </a:rPr>
              <a:t>PptBank</a:t>
            </a:r>
            <a:r>
              <a:rPr lang="en-US" altLang="fa-IR" sz="2400" b="1" baseline="0" dirty="0" smtClean="0">
                <a:solidFill>
                  <a:srgbClr val="FF0000"/>
                </a:solidFill>
                <a:latin typeface="Tahoma" panose="020B0604030504040204" pitchFamily="34" charset="0"/>
                <a:cs typeface="B Titr" panose="00000700000000000000" pitchFamily="2" charset="-78"/>
              </a:rPr>
              <a:t> </a:t>
            </a:r>
            <a:r>
              <a:rPr lang="fa-IR" altLang="fa-IR" sz="2400" b="1" dirty="0" smtClean="0">
                <a:solidFill>
                  <a:srgbClr val="FF0000"/>
                </a:solidFill>
                <a:latin typeface="Tahoma" panose="020B0604030504040204" pitchFamily="34" charset="0"/>
                <a:cs typeface="B Titr" panose="00000700000000000000" pitchFamily="2" charset="-78"/>
              </a:rPr>
              <a:t> کانال تلگرامی بانک پاور پوینت</a:t>
            </a:r>
            <a:endParaRPr lang="en-US" altLang="fa-IR" sz="2400" b="1" dirty="0">
              <a:solidFill>
                <a:srgbClr val="FF0000"/>
              </a:solidFill>
              <a:latin typeface="Tahoma" panose="020B0604030504040204" pitchFamily="34" charset="0"/>
              <a:cs typeface="B Titr" panose="00000700000000000000" pitchFamily="2" charset="-78"/>
            </a:endParaRPr>
          </a:p>
        </p:txBody>
      </p:sp>
    </p:spTree>
    <p:extLst>
      <p:ext uri="{BB962C8B-B14F-4D97-AF65-F5344CB8AC3E}">
        <p14:creationId xmlns:p14="http://schemas.microsoft.com/office/powerpoint/2010/main" val="295964791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2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a:defRPr sz="4000" b="1" cap="small" baseline="0">
                <a:solidFill>
                  <a:srgbClr val="003300"/>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5/3/2023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a:buNone/>
              <a:defRPr sz="1800"/>
            </a:lvl1pPr>
          </a:lstStyle>
          <a:p>
            <a:r>
              <a:rPr lang="en-US" dirty="0" smtClean="0"/>
              <a:t>Company Logo</a:t>
            </a:r>
            <a:endParaRPr lang="en-US" dirty="0"/>
          </a:p>
        </p:txBody>
      </p:sp>
      <p:sp>
        <p:nvSpPr>
          <p:cNvPr id="9" name="Rectangle 8"/>
          <p:cNvSpPr/>
          <p:nvPr userDrawn="1"/>
        </p:nvSpPr>
        <p:spPr>
          <a:xfrm>
            <a:off x="0" y="-27384"/>
            <a:ext cx="5357818" cy="461665"/>
          </a:xfrm>
          <a:prstGeom prst="rect">
            <a:avLst/>
          </a:prstGeom>
        </p:spPr>
        <p:txBody>
          <a:bodyPr wrap="square">
            <a:spAutoFit/>
          </a:bodyPr>
          <a:lstStyle/>
          <a:p>
            <a:pPr algn="ctr" rtl="0">
              <a:spcBef>
                <a:spcPct val="0"/>
              </a:spcBef>
              <a:buFontTx/>
              <a:buNone/>
            </a:pPr>
            <a:r>
              <a:rPr lang="en-US" altLang="fa-IR" sz="2400" b="1" dirty="0" smtClean="0">
                <a:solidFill>
                  <a:srgbClr val="FF0000"/>
                </a:solidFill>
                <a:latin typeface="Tahoma" panose="020B0604030504040204" pitchFamily="34" charset="0"/>
                <a:cs typeface="B Titr" panose="00000700000000000000" pitchFamily="2" charset="-78"/>
              </a:rPr>
              <a:t>@</a:t>
            </a:r>
            <a:r>
              <a:rPr lang="en-US" altLang="fa-IR" sz="2400" b="1" dirty="0" err="1" smtClean="0">
                <a:solidFill>
                  <a:srgbClr val="FF0000"/>
                </a:solidFill>
                <a:latin typeface="Tahoma" panose="020B0604030504040204" pitchFamily="34" charset="0"/>
                <a:cs typeface="B Titr" panose="00000700000000000000" pitchFamily="2" charset="-78"/>
              </a:rPr>
              <a:t>PptBank</a:t>
            </a:r>
            <a:r>
              <a:rPr lang="en-US" altLang="fa-IR" sz="2400" b="1" baseline="0" dirty="0" smtClean="0">
                <a:solidFill>
                  <a:srgbClr val="FF0000"/>
                </a:solidFill>
                <a:latin typeface="Tahoma" panose="020B0604030504040204" pitchFamily="34" charset="0"/>
                <a:cs typeface="B Titr" panose="00000700000000000000" pitchFamily="2" charset="-78"/>
              </a:rPr>
              <a:t> </a:t>
            </a:r>
            <a:r>
              <a:rPr lang="fa-IR" altLang="fa-IR" sz="2400" b="1" dirty="0" smtClean="0">
                <a:solidFill>
                  <a:srgbClr val="FF0000"/>
                </a:solidFill>
                <a:latin typeface="Tahoma" panose="020B0604030504040204" pitchFamily="34" charset="0"/>
                <a:cs typeface="B Titr" panose="00000700000000000000" pitchFamily="2" charset="-78"/>
              </a:rPr>
              <a:t> کانال تلگرامی بانک پاور پوینت</a:t>
            </a:r>
            <a:endParaRPr lang="en-US" altLang="fa-IR" sz="2400" b="1" dirty="0">
              <a:solidFill>
                <a:srgbClr val="FF0000"/>
              </a:solidFill>
              <a:latin typeface="Tahoma" panose="020B0604030504040204" pitchFamily="34" charset="0"/>
              <a:cs typeface="B Titr" panose="00000700000000000000" pitchFamily="2" charset="-78"/>
            </a:endParaRPr>
          </a:p>
        </p:txBody>
      </p:sp>
    </p:spTree>
    <p:extLst>
      <p:ext uri="{BB962C8B-B14F-4D97-AF65-F5344CB8AC3E}">
        <p14:creationId xmlns:p14="http://schemas.microsoft.com/office/powerpoint/2010/main" val="3547292968"/>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3_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a:defRPr b="1" cap="small" baseline="0">
                <a:solidFill>
                  <a:srgbClr val="0033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962400" y="4038600"/>
            <a:ext cx="4772528" cy="990600"/>
          </a:xfrm>
        </p:spPr>
        <p:txBody>
          <a:bodyPr>
            <a:normAutofit/>
          </a:bodyPr>
          <a:lstStyle>
            <a:lvl1pPr marL="0" indent="0" algn="r">
              <a:buNone/>
              <a:defRPr sz="2000" b="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a:buNone/>
              <a:defRPr sz="2000" baseline="0"/>
            </a:lvl1pPr>
          </a:lstStyle>
          <a:p>
            <a:r>
              <a:rPr lang="en-US" dirty="0" smtClean="0"/>
              <a:t>Company Logo</a:t>
            </a:r>
            <a:endParaRPr lang="en-US" dirty="0"/>
          </a:p>
        </p:txBody>
      </p:sp>
      <p:sp>
        <p:nvSpPr>
          <p:cNvPr id="8" name="Rectangle 7"/>
          <p:cNvSpPr/>
          <p:nvPr userDrawn="1"/>
        </p:nvSpPr>
        <p:spPr>
          <a:xfrm>
            <a:off x="0" y="-27384"/>
            <a:ext cx="5357818" cy="461665"/>
          </a:xfrm>
          <a:prstGeom prst="rect">
            <a:avLst/>
          </a:prstGeom>
        </p:spPr>
        <p:txBody>
          <a:bodyPr wrap="square">
            <a:spAutoFit/>
          </a:bodyPr>
          <a:lstStyle/>
          <a:p>
            <a:pPr algn="ctr" rtl="0">
              <a:spcBef>
                <a:spcPct val="0"/>
              </a:spcBef>
              <a:buFontTx/>
              <a:buNone/>
            </a:pPr>
            <a:r>
              <a:rPr lang="en-US" altLang="fa-IR" sz="2400" b="1" dirty="0" smtClean="0">
                <a:solidFill>
                  <a:srgbClr val="FF0000"/>
                </a:solidFill>
                <a:latin typeface="Tahoma" panose="020B0604030504040204" pitchFamily="34" charset="0"/>
                <a:cs typeface="B Titr" panose="00000700000000000000" pitchFamily="2" charset="-78"/>
              </a:rPr>
              <a:t>@</a:t>
            </a:r>
            <a:r>
              <a:rPr lang="en-US" altLang="fa-IR" sz="2400" b="1" dirty="0" err="1" smtClean="0">
                <a:solidFill>
                  <a:srgbClr val="FF0000"/>
                </a:solidFill>
                <a:latin typeface="Tahoma" panose="020B0604030504040204" pitchFamily="34" charset="0"/>
                <a:cs typeface="B Titr" panose="00000700000000000000" pitchFamily="2" charset="-78"/>
              </a:rPr>
              <a:t>PptBank</a:t>
            </a:r>
            <a:r>
              <a:rPr lang="en-US" altLang="fa-IR" sz="2400" b="1" baseline="0" dirty="0" smtClean="0">
                <a:solidFill>
                  <a:srgbClr val="FF0000"/>
                </a:solidFill>
                <a:latin typeface="Tahoma" panose="020B0604030504040204" pitchFamily="34" charset="0"/>
                <a:cs typeface="B Titr" panose="00000700000000000000" pitchFamily="2" charset="-78"/>
              </a:rPr>
              <a:t> </a:t>
            </a:r>
            <a:r>
              <a:rPr lang="fa-IR" altLang="fa-IR" sz="2400" b="1" dirty="0" smtClean="0">
                <a:solidFill>
                  <a:srgbClr val="FF0000"/>
                </a:solidFill>
                <a:latin typeface="Tahoma" panose="020B0604030504040204" pitchFamily="34" charset="0"/>
                <a:cs typeface="B Titr" panose="00000700000000000000" pitchFamily="2" charset="-78"/>
              </a:rPr>
              <a:t> کانال تلگرامی بانک پاور پوینت</a:t>
            </a:r>
            <a:endParaRPr lang="en-US" altLang="fa-IR" sz="2400" b="1" dirty="0">
              <a:solidFill>
                <a:srgbClr val="FF0000"/>
              </a:solidFill>
              <a:latin typeface="Tahoma" panose="020B0604030504040204" pitchFamily="34" charset="0"/>
              <a:cs typeface="B Titr" panose="00000700000000000000" pitchFamily="2" charset="-78"/>
            </a:endParaRPr>
          </a:p>
        </p:txBody>
      </p:sp>
    </p:spTree>
    <p:extLst>
      <p:ext uri="{BB962C8B-B14F-4D97-AF65-F5344CB8AC3E}">
        <p14:creationId xmlns:p14="http://schemas.microsoft.com/office/powerpoint/2010/main" val="237711965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355600"/>
            <a:ext cx="8194675"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73100" y="1497013"/>
            <a:ext cx="3975100" cy="4759325"/>
          </a:xfrm>
        </p:spPr>
        <p:txBody>
          <a:bodyPr/>
          <a:lstStyle>
            <a:lvl4pPr>
              <a:defRPr baseline="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Text Placeholder 3"/>
          <p:cNvSpPr>
            <a:spLocks noGrp="1"/>
          </p:cNvSpPr>
          <p:nvPr>
            <p:ph type="body" sz="half" idx="2"/>
          </p:nvPr>
        </p:nvSpPr>
        <p:spPr>
          <a:xfrm>
            <a:off x="4937760" y="1497013"/>
            <a:ext cx="3977640" cy="4759325"/>
          </a:xfrm>
        </p:spPr>
        <p:txBody>
          <a:bodyPr/>
          <a:lstStyle>
            <a:lvl4pPr>
              <a:defRPr baseline="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Date Placeholder 3"/>
          <p:cNvSpPr>
            <a:spLocks noGrp="1"/>
          </p:cNvSpPr>
          <p:nvPr>
            <p:ph type="dt" sz="half" idx="10"/>
          </p:nvPr>
        </p:nvSpPr>
        <p:spPr>
          <a:xfrm>
            <a:off x="762000" y="6356350"/>
            <a:ext cx="2133600" cy="365125"/>
          </a:xfrm>
        </p:spPr>
        <p:txBody>
          <a:bodyPr/>
          <a:lstStyle/>
          <a:p>
            <a:fld id="{757B281C-5159-4971-8228-52B9A72E9ED2}" type="datetimeFigureOut">
              <a:rPr lang="en-US" smtClean="0"/>
              <a:pPr/>
              <a:t>5/3/2023</a:t>
            </a:fld>
            <a:endParaRPr lang="en-US" dirty="0"/>
          </a:p>
        </p:txBody>
      </p:sp>
      <p:sp>
        <p:nvSpPr>
          <p:cNvPr id="6" name="Footer Placeholder 4"/>
          <p:cNvSpPr>
            <a:spLocks noGrp="1"/>
          </p:cNvSpPr>
          <p:nvPr>
            <p:ph type="ftr" sz="quarter" idx="11"/>
          </p:nvPr>
        </p:nvSpPr>
        <p:spPr>
          <a:xfrm>
            <a:off x="3352800" y="6356350"/>
            <a:ext cx="2895600" cy="365125"/>
          </a:xfrm>
        </p:spPr>
        <p:txBody>
          <a:bodyPr/>
          <a:lstStyle/>
          <a:p>
            <a:endParaRPr lang="en-US" dirty="0"/>
          </a:p>
        </p:txBody>
      </p:sp>
      <p:sp>
        <p:nvSpPr>
          <p:cNvPr id="7"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extLst>
      <p:ext uri="{BB962C8B-B14F-4D97-AF65-F5344CB8AC3E}">
        <p14:creationId xmlns:p14="http://schemas.microsoft.com/office/powerpoint/2010/main" val="11411411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3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a:defRPr sz="4000" b="1" cap="small" baseline="0">
                <a:solidFill>
                  <a:srgbClr val="003300"/>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5/3/2023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a:buNone/>
              <a:defRPr sz="1800"/>
            </a:lvl1pPr>
          </a:lstStyle>
          <a:p>
            <a:r>
              <a:rPr lang="en-US" dirty="0" smtClean="0"/>
              <a:t>Company Logo</a:t>
            </a:r>
            <a:endParaRPr lang="en-US" dirty="0"/>
          </a:p>
        </p:txBody>
      </p:sp>
      <p:sp>
        <p:nvSpPr>
          <p:cNvPr id="9" name="Rectangle 8"/>
          <p:cNvSpPr/>
          <p:nvPr userDrawn="1"/>
        </p:nvSpPr>
        <p:spPr>
          <a:xfrm>
            <a:off x="0" y="-27384"/>
            <a:ext cx="5357818" cy="461665"/>
          </a:xfrm>
          <a:prstGeom prst="rect">
            <a:avLst/>
          </a:prstGeom>
        </p:spPr>
        <p:txBody>
          <a:bodyPr wrap="square">
            <a:spAutoFit/>
          </a:bodyPr>
          <a:lstStyle/>
          <a:p>
            <a:pPr algn="ctr" rtl="0">
              <a:spcBef>
                <a:spcPct val="0"/>
              </a:spcBef>
              <a:buFontTx/>
              <a:buNone/>
            </a:pPr>
            <a:r>
              <a:rPr lang="en-US" altLang="fa-IR" sz="2400" b="1" dirty="0" smtClean="0">
                <a:solidFill>
                  <a:srgbClr val="FF0000"/>
                </a:solidFill>
                <a:latin typeface="Tahoma" panose="020B0604030504040204" pitchFamily="34" charset="0"/>
                <a:cs typeface="B Titr" panose="00000700000000000000" pitchFamily="2" charset="-78"/>
              </a:rPr>
              <a:t>@</a:t>
            </a:r>
            <a:r>
              <a:rPr lang="en-US" altLang="fa-IR" sz="2400" b="1" dirty="0" err="1" smtClean="0">
                <a:solidFill>
                  <a:srgbClr val="FF0000"/>
                </a:solidFill>
                <a:latin typeface="Tahoma" panose="020B0604030504040204" pitchFamily="34" charset="0"/>
                <a:cs typeface="B Titr" panose="00000700000000000000" pitchFamily="2" charset="-78"/>
              </a:rPr>
              <a:t>PptBank</a:t>
            </a:r>
            <a:r>
              <a:rPr lang="en-US" altLang="fa-IR" sz="2400" b="1" baseline="0" dirty="0" smtClean="0">
                <a:solidFill>
                  <a:srgbClr val="FF0000"/>
                </a:solidFill>
                <a:latin typeface="Tahoma" panose="020B0604030504040204" pitchFamily="34" charset="0"/>
                <a:cs typeface="B Titr" panose="00000700000000000000" pitchFamily="2" charset="-78"/>
              </a:rPr>
              <a:t> </a:t>
            </a:r>
            <a:r>
              <a:rPr lang="fa-IR" altLang="fa-IR" sz="2400" b="1" dirty="0" smtClean="0">
                <a:solidFill>
                  <a:srgbClr val="FF0000"/>
                </a:solidFill>
                <a:latin typeface="Tahoma" panose="020B0604030504040204" pitchFamily="34" charset="0"/>
                <a:cs typeface="B Titr" panose="00000700000000000000" pitchFamily="2" charset="-78"/>
              </a:rPr>
              <a:t> کانال تلگرامی بانک پاور پوینت</a:t>
            </a:r>
            <a:endParaRPr lang="en-US" altLang="fa-IR" sz="2400" b="1" dirty="0">
              <a:solidFill>
                <a:srgbClr val="FF0000"/>
              </a:solidFill>
              <a:latin typeface="Tahoma" panose="020B0604030504040204" pitchFamily="34" charset="0"/>
              <a:cs typeface="B Titr" panose="00000700000000000000" pitchFamily="2" charset="-78"/>
            </a:endParaRPr>
          </a:p>
        </p:txBody>
      </p:sp>
    </p:spTree>
    <p:extLst>
      <p:ext uri="{BB962C8B-B14F-4D97-AF65-F5344CB8AC3E}">
        <p14:creationId xmlns:p14="http://schemas.microsoft.com/office/powerpoint/2010/main" val="1466903514"/>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4"/>
          </p:nvPr>
        </p:nvSpPr>
        <p:spPr/>
        <p:txBody>
          <a:bodyPr/>
          <a:lstStyle>
            <a:lvl1pPr>
              <a:defRPr/>
            </a:lvl1pPr>
          </a:lstStyle>
          <a:p>
            <a:pPr>
              <a:defRPr/>
            </a:pPr>
            <a:endParaRPr lang="en-US"/>
          </a:p>
        </p:txBody>
      </p:sp>
      <p:sp>
        <p:nvSpPr>
          <p:cNvPr id="5" name="Footer Placeholder 4"/>
          <p:cNvSpPr>
            <a:spLocks noGrp="1"/>
          </p:cNvSpPr>
          <p:nvPr>
            <p:ph type="ftr" sz="quarter" idx="15"/>
          </p:nvPr>
        </p:nvSpPr>
        <p:spPr/>
        <p:txBody>
          <a:bodyPr/>
          <a:lstStyle>
            <a:lvl1pPr>
              <a:defRPr/>
            </a:lvl1pPr>
          </a:lstStyle>
          <a:p>
            <a:pPr>
              <a:defRPr/>
            </a:pPr>
            <a:endParaRPr lang="en-US"/>
          </a:p>
        </p:txBody>
      </p:sp>
      <p:sp>
        <p:nvSpPr>
          <p:cNvPr id="6" name="Slide Number Placeholder 5"/>
          <p:cNvSpPr>
            <a:spLocks noGrp="1"/>
          </p:cNvSpPr>
          <p:nvPr>
            <p:ph type="sldNum" sz="quarter" idx="16"/>
          </p:nvPr>
        </p:nvSpPr>
        <p:spPr>
          <a:ln/>
        </p:spPr>
        <p:txBody>
          <a:bodyPr/>
          <a:lstStyle>
            <a:lvl1pPr>
              <a:defRPr/>
            </a:lvl1pPr>
          </a:lstStyle>
          <a:p>
            <a:fld id="{B7737F49-F43E-4FD5-8EBB-6BAC8243B087}" type="slidenum">
              <a:rPr lang="en-US" altLang="fa-IR"/>
              <a:pPr/>
              <a:t>‹#›</a:t>
            </a:fld>
            <a:endParaRPr lang="en-US" altLang="fa-IR"/>
          </a:p>
        </p:txBody>
      </p:sp>
    </p:spTree>
    <p:extLst>
      <p:ext uri="{BB962C8B-B14F-4D97-AF65-F5344CB8AC3E}">
        <p14:creationId xmlns:p14="http://schemas.microsoft.com/office/powerpoint/2010/main" val="4189046299"/>
      </p:ext>
    </p:extLst>
  </p:cSld>
  <p:clrMapOvr>
    <a:masterClrMapping/>
  </p:clrMapOvr>
  <p:transition>
    <p:wheel spokes="3"/>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4_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a:defRPr b="1" cap="small" baseline="0">
                <a:solidFill>
                  <a:srgbClr val="0033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962400" y="4038600"/>
            <a:ext cx="4772528" cy="990600"/>
          </a:xfrm>
        </p:spPr>
        <p:txBody>
          <a:bodyPr>
            <a:normAutofit/>
          </a:bodyPr>
          <a:lstStyle>
            <a:lvl1pPr marL="0" indent="0" algn="r">
              <a:buNone/>
              <a:defRPr sz="2000" b="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a:buNone/>
              <a:defRPr sz="2000" baseline="0"/>
            </a:lvl1pPr>
          </a:lstStyle>
          <a:p>
            <a:r>
              <a:rPr lang="en-US" dirty="0" smtClean="0"/>
              <a:t>Company Logo</a:t>
            </a:r>
            <a:endParaRPr lang="en-US" dirty="0"/>
          </a:p>
        </p:txBody>
      </p:sp>
      <p:sp>
        <p:nvSpPr>
          <p:cNvPr id="8" name="Rectangle 7"/>
          <p:cNvSpPr/>
          <p:nvPr userDrawn="1"/>
        </p:nvSpPr>
        <p:spPr>
          <a:xfrm>
            <a:off x="0" y="-27384"/>
            <a:ext cx="5357818" cy="461665"/>
          </a:xfrm>
          <a:prstGeom prst="rect">
            <a:avLst/>
          </a:prstGeom>
        </p:spPr>
        <p:txBody>
          <a:bodyPr wrap="square">
            <a:spAutoFit/>
          </a:bodyPr>
          <a:lstStyle/>
          <a:p>
            <a:pPr algn="ctr" rtl="0">
              <a:spcBef>
                <a:spcPct val="0"/>
              </a:spcBef>
              <a:buFontTx/>
              <a:buNone/>
            </a:pPr>
            <a:r>
              <a:rPr lang="en-US" altLang="fa-IR" sz="2400" b="1" dirty="0" smtClean="0">
                <a:solidFill>
                  <a:srgbClr val="FF0000"/>
                </a:solidFill>
                <a:latin typeface="Tahoma" panose="020B0604030504040204" pitchFamily="34" charset="0"/>
                <a:cs typeface="B Titr" panose="00000700000000000000" pitchFamily="2" charset="-78"/>
              </a:rPr>
              <a:t>@</a:t>
            </a:r>
            <a:r>
              <a:rPr lang="en-US" altLang="fa-IR" sz="2400" b="1" dirty="0" err="1" smtClean="0">
                <a:solidFill>
                  <a:srgbClr val="FF0000"/>
                </a:solidFill>
                <a:latin typeface="Tahoma" panose="020B0604030504040204" pitchFamily="34" charset="0"/>
                <a:cs typeface="B Titr" panose="00000700000000000000" pitchFamily="2" charset="-78"/>
              </a:rPr>
              <a:t>PptBank</a:t>
            </a:r>
            <a:r>
              <a:rPr lang="en-US" altLang="fa-IR" sz="2400" b="1" baseline="0" dirty="0" smtClean="0">
                <a:solidFill>
                  <a:srgbClr val="FF0000"/>
                </a:solidFill>
                <a:latin typeface="Tahoma" panose="020B0604030504040204" pitchFamily="34" charset="0"/>
                <a:cs typeface="B Titr" panose="00000700000000000000" pitchFamily="2" charset="-78"/>
              </a:rPr>
              <a:t> </a:t>
            </a:r>
            <a:r>
              <a:rPr lang="fa-IR" altLang="fa-IR" sz="2400" b="1" dirty="0" smtClean="0">
                <a:solidFill>
                  <a:srgbClr val="FF0000"/>
                </a:solidFill>
                <a:latin typeface="Tahoma" panose="020B0604030504040204" pitchFamily="34" charset="0"/>
                <a:cs typeface="B Titr" panose="00000700000000000000" pitchFamily="2" charset="-78"/>
              </a:rPr>
              <a:t> کانال تلگرامی بانک پاور پوینت</a:t>
            </a:r>
            <a:endParaRPr lang="en-US" altLang="fa-IR" sz="2400" b="1" dirty="0">
              <a:solidFill>
                <a:srgbClr val="FF0000"/>
              </a:solidFill>
              <a:latin typeface="Tahoma" panose="020B0604030504040204" pitchFamily="34" charset="0"/>
              <a:cs typeface="B Titr" panose="00000700000000000000" pitchFamily="2" charset="-78"/>
            </a:endParaRPr>
          </a:p>
        </p:txBody>
      </p:sp>
    </p:spTree>
    <p:extLst>
      <p:ext uri="{BB962C8B-B14F-4D97-AF65-F5344CB8AC3E}">
        <p14:creationId xmlns:p14="http://schemas.microsoft.com/office/powerpoint/2010/main" val="1094674929"/>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5_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a:defRPr b="1" cap="small" baseline="0">
                <a:solidFill>
                  <a:srgbClr val="0033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962400" y="4038600"/>
            <a:ext cx="4772528" cy="990600"/>
          </a:xfrm>
        </p:spPr>
        <p:txBody>
          <a:bodyPr>
            <a:normAutofit/>
          </a:bodyPr>
          <a:lstStyle>
            <a:lvl1pPr marL="0" indent="0" algn="r">
              <a:buNone/>
              <a:defRPr sz="2000" b="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a:buNone/>
              <a:defRPr sz="2000" baseline="0"/>
            </a:lvl1pPr>
          </a:lstStyle>
          <a:p>
            <a:r>
              <a:rPr lang="en-US" dirty="0" smtClean="0"/>
              <a:t>Company Logo</a:t>
            </a:r>
            <a:endParaRPr lang="en-US" dirty="0"/>
          </a:p>
        </p:txBody>
      </p:sp>
      <p:sp>
        <p:nvSpPr>
          <p:cNvPr id="8" name="Rectangle 7"/>
          <p:cNvSpPr/>
          <p:nvPr userDrawn="1"/>
        </p:nvSpPr>
        <p:spPr>
          <a:xfrm>
            <a:off x="0" y="-27384"/>
            <a:ext cx="5357818" cy="461665"/>
          </a:xfrm>
          <a:prstGeom prst="rect">
            <a:avLst/>
          </a:prstGeom>
        </p:spPr>
        <p:txBody>
          <a:bodyPr wrap="square">
            <a:spAutoFit/>
          </a:bodyPr>
          <a:lstStyle/>
          <a:p>
            <a:pPr algn="ctr" rtl="0">
              <a:spcBef>
                <a:spcPct val="0"/>
              </a:spcBef>
              <a:buFontTx/>
              <a:buNone/>
            </a:pPr>
            <a:r>
              <a:rPr lang="en-US" altLang="fa-IR" sz="2400" b="1" dirty="0" smtClean="0">
                <a:solidFill>
                  <a:srgbClr val="FF0000"/>
                </a:solidFill>
                <a:latin typeface="Tahoma" panose="020B0604030504040204" pitchFamily="34" charset="0"/>
                <a:cs typeface="B Titr" panose="00000700000000000000" pitchFamily="2" charset="-78"/>
              </a:rPr>
              <a:t>@</a:t>
            </a:r>
            <a:r>
              <a:rPr lang="en-US" altLang="fa-IR" sz="2400" b="1" dirty="0" err="1" smtClean="0">
                <a:solidFill>
                  <a:srgbClr val="FF0000"/>
                </a:solidFill>
                <a:latin typeface="Tahoma" panose="020B0604030504040204" pitchFamily="34" charset="0"/>
                <a:cs typeface="B Titr" panose="00000700000000000000" pitchFamily="2" charset="-78"/>
              </a:rPr>
              <a:t>PptBank</a:t>
            </a:r>
            <a:r>
              <a:rPr lang="en-US" altLang="fa-IR" sz="2400" b="1" baseline="0" dirty="0" smtClean="0">
                <a:solidFill>
                  <a:srgbClr val="FF0000"/>
                </a:solidFill>
                <a:latin typeface="Tahoma" panose="020B0604030504040204" pitchFamily="34" charset="0"/>
                <a:cs typeface="B Titr" panose="00000700000000000000" pitchFamily="2" charset="-78"/>
              </a:rPr>
              <a:t> </a:t>
            </a:r>
            <a:r>
              <a:rPr lang="fa-IR" altLang="fa-IR" sz="2400" b="1" dirty="0" smtClean="0">
                <a:solidFill>
                  <a:srgbClr val="FF0000"/>
                </a:solidFill>
                <a:latin typeface="Tahoma" panose="020B0604030504040204" pitchFamily="34" charset="0"/>
                <a:cs typeface="B Titr" panose="00000700000000000000" pitchFamily="2" charset="-78"/>
              </a:rPr>
              <a:t> کانال تلگرامی بانک پاور پوینت</a:t>
            </a:r>
            <a:endParaRPr lang="en-US" altLang="fa-IR" sz="2400" b="1" dirty="0">
              <a:solidFill>
                <a:srgbClr val="FF0000"/>
              </a:solidFill>
              <a:latin typeface="Tahoma" panose="020B0604030504040204" pitchFamily="34" charset="0"/>
              <a:cs typeface="B Titr" panose="00000700000000000000" pitchFamily="2" charset="-78"/>
            </a:endParaRPr>
          </a:p>
        </p:txBody>
      </p:sp>
    </p:spTree>
    <p:extLst>
      <p:ext uri="{BB962C8B-B14F-4D97-AF65-F5344CB8AC3E}">
        <p14:creationId xmlns:p14="http://schemas.microsoft.com/office/powerpoint/2010/main" val="860511142"/>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4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a:defRPr sz="4000" b="1" cap="small" baseline="0">
                <a:solidFill>
                  <a:srgbClr val="003300"/>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5/3/2023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a:buNone/>
              <a:defRPr sz="1800"/>
            </a:lvl1pPr>
          </a:lstStyle>
          <a:p>
            <a:r>
              <a:rPr lang="en-US" dirty="0" smtClean="0"/>
              <a:t>Company Logo</a:t>
            </a:r>
            <a:endParaRPr lang="en-US" dirty="0"/>
          </a:p>
        </p:txBody>
      </p:sp>
      <p:sp>
        <p:nvSpPr>
          <p:cNvPr id="9" name="Rectangle 8"/>
          <p:cNvSpPr/>
          <p:nvPr userDrawn="1"/>
        </p:nvSpPr>
        <p:spPr>
          <a:xfrm>
            <a:off x="0" y="-27384"/>
            <a:ext cx="5357818" cy="461665"/>
          </a:xfrm>
          <a:prstGeom prst="rect">
            <a:avLst/>
          </a:prstGeom>
        </p:spPr>
        <p:txBody>
          <a:bodyPr wrap="square">
            <a:spAutoFit/>
          </a:bodyPr>
          <a:lstStyle/>
          <a:p>
            <a:pPr algn="ctr" rtl="0">
              <a:spcBef>
                <a:spcPct val="0"/>
              </a:spcBef>
              <a:buFontTx/>
              <a:buNone/>
            </a:pPr>
            <a:r>
              <a:rPr lang="en-US" altLang="fa-IR" sz="2400" b="1" dirty="0" smtClean="0">
                <a:solidFill>
                  <a:srgbClr val="FF0000"/>
                </a:solidFill>
                <a:latin typeface="Tahoma" panose="020B0604030504040204" pitchFamily="34" charset="0"/>
                <a:cs typeface="B Titr" panose="00000700000000000000" pitchFamily="2" charset="-78"/>
              </a:rPr>
              <a:t>@</a:t>
            </a:r>
            <a:r>
              <a:rPr lang="en-US" altLang="fa-IR" sz="2400" b="1" dirty="0" err="1" smtClean="0">
                <a:solidFill>
                  <a:srgbClr val="FF0000"/>
                </a:solidFill>
                <a:latin typeface="Tahoma" panose="020B0604030504040204" pitchFamily="34" charset="0"/>
                <a:cs typeface="B Titr" panose="00000700000000000000" pitchFamily="2" charset="-78"/>
              </a:rPr>
              <a:t>PptBank</a:t>
            </a:r>
            <a:r>
              <a:rPr lang="en-US" altLang="fa-IR" sz="2400" b="1" baseline="0" dirty="0" smtClean="0">
                <a:solidFill>
                  <a:srgbClr val="FF0000"/>
                </a:solidFill>
                <a:latin typeface="Tahoma" panose="020B0604030504040204" pitchFamily="34" charset="0"/>
                <a:cs typeface="B Titr" panose="00000700000000000000" pitchFamily="2" charset="-78"/>
              </a:rPr>
              <a:t> </a:t>
            </a:r>
            <a:r>
              <a:rPr lang="fa-IR" altLang="fa-IR" sz="2400" b="1" dirty="0" smtClean="0">
                <a:solidFill>
                  <a:srgbClr val="FF0000"/>
                </a:solidFill>
                <a:latin typeface="Tahoma" panose="020B0604030504040204" pitchFamily="34" charset="0"/>
                <a:cs typeface="B Titr" panose="00000700000000000000" pitchFamily="2" charset="-78"/>
              </a:rPr>
              <a:t> کانال تلگرامی بانک پاور پوینت</a:t>
            </a:r>
            <a:endParaRPr lang="en-US" altLang="fa-IR" sz="2400" b="1" dirty="0">
              <a:solidFill>
                <a:srgbClr val="FF0000"/>
              </a:solidFill>
              <a:latin typeface="Tahoma" panose="020B0604030504040204" pitchFamily="34" charset="0"/>
              <a:cs typeface="B Titr" panose="00000700000000000000" pitchFamily="2" charset="-78"/>
            </a:endParaRPr>
          </a:p>
        </p:txBody>
      </p:sp>
    </p:spTree>
    <p:extLst>
      <p:ext uri="{BB962C8B-B14F-4D97-AF65-F5344CB8AC3E}">
        <p14:creationId xmlns:p14="http://schemas.microsoft.com/office/powerpoint/2010/main" val="4055603422"/>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6_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a:defRPr b="1" cap="small" baseline="0">
                <a:solidFill>
                  <a:srgbClr val="0033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962400" y="4038600"/>
            <a:ext cx="4772528" cy="990600"/>
          </a:xfrm>
        </p:spPr>
        <p:txBody>
          <a:bodyPr>
            <a:normAutofit/>
          </a:bodyPr>
          <a:lstStyle>
            <a:lvl1pPr marL="0" indent="0" algn="r">
              <a:buNone/>
              <a:defRPr sz="2000" b="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a:buNone/>
              <a:defRPr sz="2000" baseline="0"/>
            </a:lvl1pPr>
          </a:lstStyle>
          <a:p>
            <a:r>
              <a:rPr lang="en-US" dirty="0" smtClean="0"/>
              <a:t>Company Logo</a:t>
            </a:r>
            <a:endParaRPr lang="en-US" dirty="0"/>
          </a:p>
        </p:txBody>
      </p:sp>
      <p:sp>
        <p:nvSpPr>
          <p:cNvPr id="8" name="Rectangle 7"/>
          <p:cNvSpPr/>
          <p:nvPr userDrawn="1"/>
        </p:nvSpPr>
        <p:spPr>
          <a:xfrm>
            <a:off x="0" y="-27384"/>
            <a:ext cx="5357818" cy="461665"/>
          </a:xfrm>
          <a:prstGeom prst="rect">
            <a:avLst/>
          </a:prstGeom>
        </p:spPr>
        <p:txBody>
          <a:bodyPr wrap="square">
            <a:spAutoFit/>
          </a:bodyPr>
          <a:lstStyle/>
          <a:p>
            <a:pPr algn="ctr" rtl="0">
              <a:spcBef>
                <a:spcPct val="0"/>
              </a:spcBef>
              <a:buFontTx/>
              <a:buNone/>
            </a:pPr>
            <a:r>
              <a:rPr lang="en-US" altLang="fa-IR" sz="2400" b="1" dirty="0" smtClean="0">
                <a:solidFill>
                  <a:srgbClr val="FF0000"/>
                </a:solidFill>
                <a:latin typeface="Tahoma" panose="020B0604030504040204" pitchFamily="34" charset="0"/>
                <a:cs typeface="B Titr" panose="00000700000000000000" pitchFamily="2" charset="-78"/>
              </a:rPr>
              <a:t>@</a:t>
            </a:r>
            <a:r>
              <a:rPr lang="en-US" altLang="fa-IR" sz="2400" b="1" dirty="0" err="1" smtClean="0">
                <a:solidFill>
                  <a:srgbClr val="FF0000"/>
                </a:solidFill>
                <a:latin typeface="Tahoma" panose="020B0604030504040204" pitchFamily="34" charset="0"/>
                <a:cs typeface="B Titr" panose="00000700000000000000" pitchFamily="2" charset="-78"/>
              </a:rPr>
              <a:t>PptBank</a:t>
            </a:r>
            <a:r>
              <a:rPr lang="en-US" altLang="fa-IR" sz="2400" b="1" baseline="0" dirty="0" smtClean="0">
                <a:solidFill>
                  <a:srgbClr val="FF0000"/>
                </a:solidFill>
                <a:latin typeface="Tahoma" panose="020B0604030504040204" pitchFamily="34" charset="0"/>
                <a:cs typeface="B Titr" panose="00000700000000000000" pitchFamily="2" charset="-78"/>
              </a:rPr>
              <a:t> </a:t>
            </a:r>
            <a:r>
              <a:rPr lang="fa-IR" altLang="fa-IR" sz="2400" b="1" dirty="0" smtClean="0">
                <a:solidFill>
                  <a:srgbClr val="FF0000"/>
                </a:solidFill>
                <a:latin typeface="Tahoma" panose="020B0604030504040204" pitchFamily="34" charset="0"/>
                <a:cs typeface="B Titr" panose="00000700000000000000" pitchFamily="2" charset="-78"/>
              </a:rPr>
              <a:t> کانال تلگرامی بانک پاور پوینت</a:t>
            </a:r>
            <a:endParaRPr lang="en-US" altLang="fa-IR" sz="2400" b="1" dirty="0">
              <a:solidFill>
                <a:srgbClr val="FF0000"/>
              </a:solidFill>
              <a:latin typeface="Tahoma" panose="020B0604030504040204" pitchFamily="34" charset="0"/>
              <a:cs typeface="B Titr" panose="00000700000000000000" pitchFamily="2" charset="-78"/>
            </a:endParaRPr>
          </a:p>
        </p:txBody>
      </p:sp>
    </p:spTree>
    <p:extLst>
      <p:ext uri="{BB962C8B-B14F-4D97-AF65-F5344CB8AC3E}">
        <p14:creationId xmlns:p14="http://schemas.microsoft.com/office/powerpoint/2010/main" val="3435771826"/>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5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a:defRPr sz="4000" b="1" cap="small" baseline="0">
                <a:solidFill>
                  <a:srgbClr val="003300"/>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5/3/2023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a:buNone/>
              <a:defRPr sz="1800"/>
            </a:lvl1pPr>
          </a:lstStyle>
          <a:p>
            <a:r>
              <a:rPr lang="en-US" dirty="0" smtClean="0"/>
              <a:t>Company Logo</a:t>
            </a:r>
            <a:endParaRPr lang="en-US" dirty="0"/>
          </a:p>
        </p:txBody>
      </p:sp>
      <p:sp>
        <p:nvSpPr>
          <p:cNvPr id="9" name="Rectangle 8"/>
          <p:cNvSpPr/>
          <p:nvPr userDrawn="1"/>
        </p:nvSpPr>
        <p:spPr>
          <a:xfrm>
            <a:off x="0" y="-27384"/>
            <a:ext cx="5357818" cy="461665"/>
          </a:xfrm>
          <a:prstGeom prst="rect">
            <a:avLst/>
          </a:prstGeom>
        </p:spPr>
        <p:txBody>
          <a:bodyPr wrap="square">
            <a:spAutoFit/>
          </a:bodyPr>
          <a:lstStyle/>
          <a:p>
            <a:pPr algn="ctr" rtl="0">
              <a:spcBef>
                <a:spcPct val="0"/>
              </a:spcBef>
              <a:buFontTx/>
              <a:buNone/>
            </a:pPr>
            <a:r>
              <a:rPr lang="en-US" altLang="fa-IR" sz="2400" b="1" dirty="0" smtClean="0">
                <a:solidFill>
                  <a:srgbClr val="FF0000"/>
                </a:solidFill>
                <a:latin typeface="Tahoma" panose="020B0604030504040204" pitchFamily="34" charset="0"/>
                <a:cs typeface="B Titr" panose="00000700000000000000" pitchFamily="2" charset="-78"/>
              </a:rPr>
              <a:t>@</a:t>
            </a:r>
            <a:r>
              <a:rPr lang="en-US" altLang="fa-IR" sz="2400" b="1" dirty="0" err="1" smtClean="0">
                <a:solidFill>
                  <a:srgbClr val="FF0000"/>
                </a:solidFill>
                <a:latin typeface="Tahoma" panose="020B0604030504040204" pitchFamily="34" charset="0"/>
                <a:cs typeface="B Titr" panose="00000700000000000000" pitchFamily="2" charset="-78"/>
              </a:rPr>
              <a:t>PptBank</a:t>
            </a:r>
            <a:r>
              <a:rPr lang="en-US" altLang="fa-IR" sz="2400" b="1" baseline="0" dirty="0" smtClean="0">
                <a:solidFill>
                  <a:srgbClr val="FF0000"/>
                </a:solidFill>
                <a:latin typeface="Tahoma" panose="020B0604030504040204" pitchFamily="34" charset="0"/>
                <a:cs typeface="B Titr" panose="00000700000000000000" pitchFamily="2" charset="-78"/>
              </a:rPr>
              <a:t> </a:t>
            </a:r>
            <a:r>
              <a:rPr lang="fa-IR" altLang="fa-IR" sz="2400" b="1" dirty="0" smtClean="0">
                <a:solidFill>
                  <a:srgbClr val="FF0000"/>
                </a:solidFill>
                <a:latin typeface="Tahoma" panose="020B0604030504040204" pitchFamily="34" charset="0"/>
                <a:cs typeface="B Titr" panose="00000700000000000000" pitchFamily="2" charset="-78"/>
              </a:rPr>
              <a:t> کانال تلگرامی بانک پاور پوینت</a:t>
            </a:r>
            <a:endParaRPr lang="en-US" altLang="fa-IR" sz="2400" b="1" dirty="0">
              <a:solidFill>
                <a:srgbClr val="FF0000"/>
              </a:solidFill>
              <a:latin typeface="Tahoma" panose="020B0604030504040204" pitchFamily="34" charset="0"/>
              <a:cs typeface="B Titr" panose="00000700000000000000" pitchFamily="2" charset="-78"/>
            </a:endParaRPr>
          </a:p>
        </p:txBody>
      </p:sp>
    </p:spTree>
    <p:extLst>
      <p:ext uri="{BB962C8B-B14F-4D97-AF65-F5344CB8AC3E}">
        <p14:creationId xmlns:p14="http://schemas.microsoft.com/office/powerpoint/2010/main" val="343491695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6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a:defRPr sz="4000" b="1" cap="small" baseline="0">
                <a:solidFill>
                  <a:srgbClr val="003300"/>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5/3/2023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a:buNone/>
              <a:defRPr sz="1800"/>
            </a:lvl1pPr>
          </a:lstStyle>
          <a:p>
            <a:r>
              <a:rPr lang="en-US" dirty="0" smtClean="0"/>
              <a:t>Company Logo</a:t>
            </a:r>
            <a:endParaRPr lang="en-US" dirty="0"/>
          </a:p>
        </p:txBody>
      </p:sp>
      <p:sp>
        <p:nvSpPr>
          <p:cNvPr id="9" name="Rectangle 8"/>
          <p:cNvSpPr/>
          <p:nvPr userDrawn="1"/>
        </p:nvSpPr>
        <p:spPr>
          <a:xfrm>
            <a:off x="0" y="-27384"/>
            <a:ext cx="5357818" cy="461665"/>
          </a:xfrm>
          <a:prstGeom prst="rect">
            <a:avLst/>
          </a:prstGeom>
        </p:spPr>
        <p:txBody>
          <a:bodyPr wrap="square">
            <a:spAutoFit/>
          </a:bodyPr>
          <a:lstStyle/>
          <a:p>
            <a:pPr algn="ctr" rtl="0">
              <a:spcBef>
                <a:spcPct val="0"/>
              </a:spcBef>
              <a:buFontTx/>
              <a:buNone/>
            </a:pPr>
            <a:r>
              <a:rPr lang="en-US" altLang="fa-IR" sz="2400" b="1" dirty="0" smtClean="0">
                <a:solidFill>
                  <a:srgbClr val="FF0000"/>
                </a:solidFill>
                <a:latin typeface="Tahoma" panose="020B0604030504040204" pitchFamily="34" charset="0"/>
                <a:cs typeface="B Titr" panose="00000700000000000000" pitchFamily="2" charset="-78"/>
              </a:rPr>
              <a:t>@</a:t>
            </a:r>
            <a:r>
              <a:rPr lang="en-US" altLang="fa-IR" sz="2400" b="1" dirty="0" err="1" smtClean="0">
                <a:solidFill>
                  <a:srgbClr val="FF0000"/>
                </a:solidFill>
                <a:latin typeface="Tahoma" panose="020B0604030504040204" pitchFamily="34" charset="0"/>
                <a:cs typeface="B Titr" panose="00000700000000000000" pitchFamily="2" charset="-78"/>
              </a:rPr>
              <a:t>PptBank</a:t>
            </a:r>
            <a:r>
              <a:rPr lang="en-US" altLang="fa-IR" sz="2400" b="1" baseline="0" dirty="0" smtClean="0">
                <a:solidFill>
                  <a:srgbClr val="FF0000"/>
                </a:solidFill>
                <a:latin typeface="Tahoma" panose="020B0604030504040204" pitchFamily="34" charset="0"/>
                <a:cs typeface="B Titr" panose="00000700000000000000" pitchFamily="2" charset="-78"/>
              </a:rPr>
              <a:t> </a:t>
            </a:r>
            <a:r>
              <a:rPr lang="fa-IR" altLang="fa-IR" sz="2400" b="1" dirty="0" smtClean="0">
                <a:solidFill>
                  <a:srgbClr val="FF0000"/>
                </a:solidFill>
                <a:latin typeface="Tahoma" panose="020B0604030504040204" pitchFamily="34" charset="0"/>
                <a:cs typeface="B Titr" panose="00000700000000000000" pitchFamily="2" charset="-78"/>
              </a:rPr>
              <a:t> کانال تلگرامی بانک پاور پوینت</a:t>
            </a:r>
            <a:endParaRPr lang="en-US" altLang="fa-IR" sz="2400" b="1" dirty="0">
              <a:solidFill>
                <a:srgbClr val="FF0000"/>
              </a:solidFill>
              <a:latin typeface="Tahoma" panose="020B0604030504040204" pitchFamily="34" charset="0"/>
              <a:cs typeface="B Titr" panose="00000700000000000000" pitchFamily="2" charset="-78"/>
            </a:endParaRPr>
          </a:p>
        </p:txBody>
      </p:sp>
    </p:spTree>
    <p:extLst>
      <p:ext uri="{BB962C8B-B14F-4D97-AF65-F5344CB8AC3E}">
        <p14:creationId xmlns:p14="http://schemas.microsoft.com/office/powerpoint/2010/main" val="3077921651"/>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7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a:defRPr sz="4000" b="1" cap="small" baseline="0">
                <a:solidFill>
                  <a:srgbClr val="003300"/>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5/3/2023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a:buNone/>
              <a:defRPr sz="1800"/>
            </a:lvl1pPr>
          </a:lstStyle>
          <a:p>
            <a:r>
              <a:rPr lang="en-US" dirty="0" smtClean="0"/>
              <a:t>Company Logo</a:t>
            </a:r>
            <a:endParaRPr lang="en-US" dirty="0"/>
          </a:p>
        </p:txBody>
      </p:sp>
      <p:sp>
        <p:nvSpPr>
          <p:cNvPr id="9" name="Rectangle 8"/>
          <p:cNvSpPr/>
          <p:nvPr userDrawn="1"/>
        </p:nvSpPr>
        <p:spPr>
          <a:xfrm>
            <a:off x="0" y="-27384"/>
            <a:ext cx="5357818" cy="461665"/>
          </a:xfrm>
          <a:prstGeom prst="rect">
            <a:avLst/>
          </a:prstGeom>
        </p:spPr>
        <p:txBody>
          <a:bodyPr wrap="square">
            <a:spAutoFit/>
          </a:bodyPr>
          <a:lstStyle/>
          <a:p>
            <a:pPr algn="ctr" rtl="0">
              <a:spcBef>
                <a:spcPct val="0"/>
              </a:spcBef>
              <a:buFontTx/>
              <a:buNone/>
            </a:pPr>
            <a:r>
              <a:rPr lang="en-US" altLang="fa-IR" sz="2400" b="1" dirty="0" smtClean="0">
                <a:solidFill>
                  <a:srgbClr val="FF0000"/>
                </a:solidFill>
                <a:latin typeface="Tahoma" panose="020B0604030504040204" pitchFamily="34" charset="0"/>
                <a:cs typeface="B Titr" panose="00000700000000000000" pitchFamily="2" charset="-78"/>
              </a:rPr>
              <a:t>@</a:t>
            </a:r>
            <a:r>
              <a:rPr lang="en-US" altLang="fa-IR" sz="2400" b="1" dirty="0" err="1" smtClean="0">
                <a:solidFill>
                  <a:srgbClr val="FF0000"/>
                </a:solidFill>
                <a:latin typeface="Tahoma" panose="020B0604030504040204" pitchFamily="34" charset="0"/>
                <a:cs typeface="B Titr" panose="00000700000000000000" pitchFamily="2" charset="-78"/>
              </a:rPr>
              <a:t>PptBank</a:t>
            </a:r>
            <a:r>
              <a:rPr lang="en-US" altLang="fa-IR" sz="2400" b="1" baseline="0" dirty="0" smtClean="0">
                <a:solidFill>
                  <a:srgbClr val="FF0000"/>
                </a:solidFill>
                <a:latin typeface="Tahoma" panose="020B0604030504040204" pitchFamily="34" charset="0"/>
                <a:cs typeface="B Titr" panose="00000700000000000000" pitchFamily="2" charset="-78"/>
              </a:rPr>
              <a:t> </a:t>
            </a:r>
            <a:r>
              <a:rPr lang="fa-IR" altLang="fa-IR" sz="2400" b="1" dirty="0" smtClean="0">
                <a:solidFill>
                  <a:srgbClr val="FF0000"/>
                </a:solidFill>
                <a:latin typeface="Tahoma" panose="020B0604030504040204" pitchFamily="34" charset="0"/>
                <a:cs typeface="B Titr" panose="00000700000000000000" pitchFamily="2" charset="-78"/>
              </a:rPr>
              <a:t> کانال تلگرامی بانک پاور پوینت</a:t>
            </a:r>
            <a:endParaRPr lang="en-US" altLang="fa-IR" sz="2400" b="1" dirty="0">
              <a:solidFill>
                <a:srgbClr val="FF0000"/>
              </a:solidFill>
              <a:latin typeface="Tahoma" panose="020B0604030504040204" pitchFamily="34" charset="0"/>
              <a:cs typeface="B Titr" panose="00000700000000000000" pitchFamily="2" charset="-78"/>
            </a:endParaRPr>
          </a:p>
        </p:txBody>
      </p:sp>
    </p:spTree>
    <p:extLst>
      <p:ext uri="{BB962C8B-B14F-4D97-AF65-F5344CB8AC3E}">
        <p14:creationId xmlns:p14="http://schemas.microsoft.com/office/powerpoint/2010/main" val="2911694630"/>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7_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a:defRPr b="1" cap="small" baseline="0">
                <a:solidFill>
                  <a:srgbClr val="0033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962400" y="4038600"/>
            <a:ext cx="4772528" cy="990600"/>
          </a:xfrm>
        </p:spPr>
        <p:txBody>
          <a:bodyPr>
            <a:normAutofit/>
          </a:bodyPr>
          <a:lstStyle>
            <a:lvl1pPr marL="0" indent="0" algn="r">
              <a:buNone/>
              <a:defRPr sz="2000" b="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a:buNone/>
              <a:defRPr sz="2000" baseline="0"/>
            </a:lvl1pPr>
          </a:lstStyle>
          <a:p>
            <a:r>
              <a:rPr lang="en-US" dirty="0" smtClean="0"/>
              <a:t>Company Logo</a:t>
            </a:r>
            <a:endParaRPr lang="en-US" dirty="0"/>
          </a:p>
        </p:txBody>
      </p:sp>
      <p:sp>
        <p:nvSpPr>
          <p:cNvPr id="8" name="Rectangle 7"/>
          <p:cNvSpPr/>
          <p:nvPr userDrawn="1"/>
        </p:nvSpPr>
        <p:spPr>
          <a:xfrm>
            <a:off x="0" y="-27384"/>
            <a:ext cx="5357818" cy="461665"/>
          </a:xfrm>
          <a:prstGeom prst="rect">
            <a:avLst/>
          </a:prstGeom>
        </p:spPr>
        <p:txBody>
          <a:bodyPr wrap="square">
            <a:spAutoFit/>
          </a:bodyPr>
          <a:lstStyle/>
          <a:p>
            <a:pPr algn="ctr" rtl="0">
              <a:spcBef>
                <a:spcPct val="0"/>
              </a:spcBef>
              <a:buFontTx/>
              <a:buNone/>
            </a:pPr>
            <a:r>
              <a:rPr lang="en-US" altLang="fa-IR" sz="2400" b="1" dirty="0" smtClean="0">
                <a:solidFill>
                  <a:srgbClr val="FF0000"/>
                </a:solidFill>
                <a:latin typeface="Tahoma" panose="020B0604030504040204" pitchFamily="34" charset="0"/>
                <a:cs typeface="B Titr" panose="00000700000000000000" pitchFamily="2" charset="-78"/>
              </a:rPr>
              <a:t>@</a:t>
            </a:r>
            <a:r>
              <a:rPr lang="en-US" altLang="fa-IR" sz="2400" b="1" dirty="0" err="1" smtClean="0">
                <a:solidFill>
                  <a:srgbClr val="FF0000"/>
                </a:solidFill>
                <a:latin typeface="Tahoma" panose="020B0604030504040204" pitchFamily="34" charset="0"/>
                <a:cs typeface="B Titr" panose="00000700000000000000" pitchFamily="2" charset="-78"/>
              </a:rPr>
              <a:t>PptBank</a:t>
            </a:r>
            <a:r>
              <a:rPr lang="en-US" altLang="fa-IR" sz="2400" b="1" baseline="0" dirty="0" smtClean="0">
                <a:solidFill>
                  <a:srgbClr val="FF0000"/>
                </a:solidFill>
                <a:latin typeface="Tahoma" panose="020B0604030504040204" pitchFamily="34" charset="0"/>
                <a:cs typeface="B Titr" panose="00000700000000000000" pitchFamily="2" charset="-78"/>
              </a:rPr>
              <a:t> </a:t>
            </a:r>
            <a:r>
              <a:rPr lang="fa-IR" altLang="fa-IR" sz="2400" b="1" dirty="0" smtClean="0">
                <a:solidFill>
                  <a:srgbClr val="FF0000"/>
                </a:solidFill>
                <a:latin typeface="Tahoma" panose="020B0604030504040204" pitchFamily="34" charset="0"/>
                <a:cs typeface="B Titr" panose="00000700000000000000" pitchFamily="2" charset="-78"/>
              </a:rPr>
              <a:t> کانال تلگرامی بانک پاور پوینت</a:t>
            </a:r>
            <a:endParaRPr lang="en-US" altLang="fa-IR" sz="2400" b="1" dirty="0">
              <a:solidFill>
                <a:srgbClr val="FF0000"/>
              </a:solidFill>
              <a:latin typeface="Tahoma" panose="020B0604030504040204" pitchFamily="34" charset="0"/>
              <a:cs typeface="B Titr" panose="00000700000000000000" pitchFamily="2" charset="-78"/>
            </a:endParaRPr>
          </a:p>
        </p:txBody>
      </p:sp>
    </p:spTree>
    <p:extLst>
      <p:ext uri="{BB962C8B-B14F-4D97-AF65-F5344CB8AC3E}">
        <p14:creationId xmlns:p14="http://schemas.microsoft.com/office/powerpoint/2010/main" val="908091680"/>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8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a:defRPr sz="4000" b="1" cap="small" baseline="0">
                <a:solidFill>
                  <a:srgbClr val="003300"/>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5/3/2023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a:buNone/>
              <a:defRPr sz="1800"/>
            </a:lvl1pPr>
          </a:lstStyle>
          <a:p>
            <a:r>
              <a:rPr lang="en-US" dirty="0" smtClean="0"/>
              <a:t>Company Logo</a:t>
            </a:r>
            <a:endParaRPr lang="en-US" dirty="0"/>
          </a:p>
        </p:txBody>
      </p:sp>
      <p:sp>
        <p:nvSpPr>
          <p:cNvPr id="9" name="Rectangle 8"/>
          <p:cNvSpPr/>
          <p:nvPr userDrawn="1"/>
        </p:nvSpPr>
        <p:spPr>
          <a:xfrm>
            <a:off x="0" y="-27384"/>
            <a:ext cx="5357818" cy="461665"/>
          </a:xfrm>
          <a:prstGeom prst="rect">
            <a:avLst/>
          </a:prstGeom>
        </p:spPr>
        <p:txBody>
          <a:bodyPr wrap="square">
            <a:spAutoFit/>
          </a:bodyPr>
          <a:lstStyle/>
          <a:p>
            <a:pPr algn="ctr" rtl="0">
              <a:spcBef>
                <a:spcPct val="0"/>
              </a:spcBef>
              <a:buFontTx/>
              <a:buNone/>
            </a:pPr>
            <a:r>
              <a:rPr lang="en-US" altLang="fa-IR" sz="2400" b="1" dirty="0" smtClean="0">
                <a:solidFill>
                  <a:srgbClr val="FF0000"/>
                </a:solidFill>
                <a:latin typeface="Tahoma" panose="020B0604030504040204" pitchFamily="34" charset="0"/>
                <a:cs typeface="B Titr" panose="00000700000000000000" pitchFamily="2" charset="-78"/>
              </a:rPr>
              <a:t>@</a:t>
            </a:r>
            <a:r>
              <a:rPr lang="en-US" altLang="fa-IR" sz="2400" b="1" dirty="0" err="1" smtClean="0">
                <a:solidFill>
                  <a:srgbClr val="FF0000"/>
                </a:solidFill>
                <a:latin typeface="Tahoma" panose="020B0604030504040204" pitchFamily="34" charset="0"/>
                <a:cs typeface="B Titr" panose="00000700000000000000" pitchFamily="2" charset="-78"/>
              </a:rPr>
              <a:t>PptBank</a:t>
            </a:r>
            <a:r>
              <a:rPr lang="en-US" altLang="fa-IR" sz="2400" b="1" baseline="0" dirty="0" smtClean="0">
                <a:solidFill>
                  <a:srgbClr val="FF0000"/>
                </a:solidFill>
                <a:latin typeface="Tahoma" panose="020B0604030504040204" pitchFamily="34" charset="0"/>
                <a:cs typeface="B Titr" panose="00000700000000000000" pitchFamily="2" charset="-78"/>
              </a:rPr>
              <a:t> </a:t>
            </a:r>
            <a:r>
              <a:rPr lang="fa-IR" altLang="fa-IR" sz="2400" b="1" dirty="0" smtClean="0">
                <a:solidFill>
                  <a:srgbClr val="FF0000"/>
                </a:solidFill>
                <a:latin typeface="Tahoma" panose="020B0604030504040204" pitchFamily="34" charset="0"/>
                <a:cs typeface="B Titr" panose="00000700000000000000" pitchFamily="2" charset="-78"/>
              </a:rPr>
              <a:t> کانال تلگرامی بانک پاور پوینت</a:t>
            </a:r>
            <a:endParaRPr lang="en-US" altLang="fa-IR" sz="2400" b="1" dirty="0">
              <a:solidFill>
                <a:srgbClr val="FF0000"/>
              </a:solidFill>
              <a:latin typeface="Tahoma" panose="020B0604030504040204" pitchFamily="34" charset="0"/>
              <a:cs typeface="B Titr" panose="00000700000000000000" pitchFamily="2" charset="-78"/>
            </a:endParaRPr>
          </a:p>
        </p:txBody>
      </p:sp>
    </p:spTree>
    <p:extLst>
      <p:ext uri="{BB962C8B-B14F-4D97-AF65-F5344CB8AC3E}">
        <p14:creationId xmlns:p14="http://schemas.microsoft.com/office/powerpoint/2010/main" val="1986282430"/>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3922713"/>
            <a:ext cx="9144000" cy="29352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5" name="Straight Connector 4"/>
          <p:cNvCxnSpPr/>
          <p:nvPr/>
        </p:nvCxnSpPr>
        <p:spPr>
          <a:xfrm>
            <a:off x="0" y="3921125"/>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2514600" y="3368675"/>
            <a:ext cx="4114800" cy="1127125"/>
          </a:xfrm>
          <a:prstGeom prst="rect">
            <a:avLst/>
          </a:prstGeom>
          <a:solidFill>
            <a:schemeClr val="tx1"/>
          </a:solidFill>
          <a:ln w="76200" cmpd="thinThick">
            <a:solidFill>
              <a:schemeClr val="tx1"/>
            </a:solidFill>
            <a:miter lim="800000"/>
          </a:ln>
        </p:spPr>
        <p:txBody>
          <a:bodyPr anchor="ctr">
            <a:normAutofit/>
          </a:bodyPr>
          <a:lstStyle/>
          <a:p>
            <a:pPr algn="ctr">
              <a:spcBef>
                <a:spcPts val="400"/>
              </a:spcBef>
              <a:defRPr/>
            </a:pPr>
            <a:endParaRPr lang="en-US" sz="1800" b="1" cap="all">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bIns="0" anchor="b"/>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smtClean="0"/>
              <a:t>Click to edit Master title style</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12"/>
          <p:cNvSpPr>
            <a:spLocks noGrp="1"/>
          </p:cNvSpPr>
          <p:nvPr>
            <p:ph type="dt" sz="half" idx="10"/>
          </p:nvPr>
        </p:nvSpPr>
        <p:spPr/>
        <p:txBody>
          <a:bodyPr/>
          <a:lstStyle>
            <a:lvl1pPr>
              <a:defRPr/>
            </a:lvl1pPr>
          </a:lstStyle>
          <a:p>
            <a:pPr>
              <a:defRPr/>
            </a:pPr>
            <a:endParaRPr lang="en-US"/>
          </a:p>
        </p:txBody>
      </p:sp>
      <p:sp>
        <p:nvSpPr>
          <p:cNvPr id="8" name="Slide Number Placeholder 13"/>
          <p:cNvSpPr>
            <a:spLocks noGrp="1"/>
          </p:cNvSpPr>
          <p:nvPr>
            <p:ph type="sldNum" sz="quarter" idx="11"/>
          </p:nvPr>
        </p:nvSpPr>
        <p:spPr/>
        <p:txBody>
          <a:bodyPr/>
          <a:lstStyle>
            <a:lvl1pPr>
              <a:defRPr/>
            </a:lvl1pPr>
          </a:lstStyle>
          <a:p>
            <a:fld id="{A2230E4A-8D3B-4018-B66E-E06888EAA8F6}" type="slidenum">
              <a:rPr lang="en-US" altLang="fa-IR"/>
              <a:pPr/>
              <a:t>‹#›</a:t>
            </a:fld>
            <a:endParaRPr lang="en-US" altLang="fa-IR"/>
          </a:p>
        </p:txBody>
      </p:sp>
      <p:sp>
        <p:nvSpPr>
          <p:cNvPr id="11" name="Footer Placeholder 14"/>
          <p:cNvSpPr>
            <a:spLocks noGrp="1"/>
          </p:cNvSpPr>
          <p:nvPr>
            <p:ph type="ftr" sz="quarter" idx="12"/>
          </p:nvPr>
        </p:nvSpPr>
        <p:spPr/>
        <p:txBody>
          <a:bodyPr/>
          <a:lstStyle>
            <a:lvl1pPr>
              <a:defRPr/>
            </a:lvl1pPr>
          </a:lstStyle>
          <a:p>
            <a:pPr>
              <a:defRPr/>
            </a:pPr>
            <a:endParaRPr lang="en-US"/>
          </a:p>
        </p:txBody>
      </p:sp>
      <p:sp>
        <p:nvSpPr>
          <p:cNvPr id="12" name="Rectangle 11"/>
          <p:cNvSpPr/>
          <p:nvPr userDrawn="1"/>
        </p:nvSpPr>
        <p:spPr>
          <a:xfrm>
            <a:off x="0" y="-27384"/>
            <a:ext cx="5357818" cy="461665"/>
          </a:xfrm>
          <a:prstGeom prst="rect">
            <a:avLst/>
          </a:prstGeom>
        </p:spPr>
        <p:txBody>
          <a:bodyPr wrap="square">
            <a:spAutoFit/>
          </a:bodyPr>
          <a:lstStyle/>
          <a:p>
            <a:pPr algn="ctr" rtl="0">
              <a:spcBef>
                <a:spcPct val="0"/>
              </a:spcBef>
              <a:buFontTx/>
              <a:buNone/>
            </a:pPr>
            <a:r>
              <a:rPr lang="en-US" altLang="fa-IR" sz="2400" b="1" dirty="0" smtClean="0">
                <a:solidFill>
                  <a:srgbClr val="FF0000"/>
                </a:solidFill>
                <a:latin typeface="Tahoma" panose="020B0604030504040204" pitchFamily="34" charset="0"/>
                <a:cs typeface="B Titr" panose="00000700000000000000" pitchFamily="2" charset="-78"/>
              </a:rPr>
              <a:t>@</a:t>
            </a:r>
            <a:r>
              <a:rPr lang="en-US" altLang="fa-IR" sz="2400" b="1" dirty="0" err="1" smtClean="0">
                <a:solidFill>
                  <a:srgbClr val="FF0000"/>
                </a:solidFill>
                <a:latin typeface="Tahoma" panose="020B0604030504040204" pitchFamily="34" charset="0"/>
                <a:cs typeface="B Titr" panose="00000700000000000000" pitchFamily="2" charset="-78"/>
              </a:rPr>
              <a:t>PptBank</a:t>
            </a:r>
            <a:r>
              <a:rPr lang="en-US" altLang="fa-IR" sz="2400" b="1" baseline="0" dirty="0" smtClean="0">
                <a:solidFill>
                  <a:srgbClr val="FF0000"/>
                </a:solidFill>
                <a:latin typeface="Tahoma" panose="020B0604030504040204" pitchFamily="34" charset="0"/>
                <a:cs typeface="B Titr" panose="00000700000000000000" pitchFamily="2" charset="-78"/>
              </a:rPr>
              <a:t> </a:t>
            </a:r>
            <a:r>
              <a:rPr lang="fa-IR" altLang="fa-IR" sz="2400" b="1" dirty="0" smtClean="0">
                <a:solidFill>
                  <a:srgbClr val="FF0000"/>
                </a:solidFill>
                <a:latin typeface="Tahoma" panose="020B0604030504040204" pitchFamily="34" charset="0"/>
                <a:cs typeface="B Titr" panose="00000700000000000000" pitchFamily="2" charset="-78"/>
              </a:rPr>
              <a:t> کانال تلگرامی بانک پاور پوینت</a:t>
            </a:r>
            <a:endParaRPr lang="en-US" altLang="fa-IR" sz="2400" b="1" dirty="0">
              <a:solidFill>
                <a:srgbClr val="FF0000"/>
              </a:solidFill>
              <a:latin typeface="Tahoma" panose="020B0604030504040204" pitchFamily="34" charset="0"/>
              <a:cs typeface="B Titr" panose="00000700000000000000" pitchFamily="2" charset="-78"/>
            </a:endParaRPr>
          </a:p>
        </p:txBody>
      </p:sp>
    </p:spTree>
    <p:extLst>
      <p:ext uri="{BB962C8B-B14F-4D97-AF65-F5344CB8AC3E}">
        <p14:creationId xmlns:p14="http://schemas.microsoft.com/office/powerpoint/2010/main" val="3013882064"/>
      </p:ext>
    </p:extLst>
  </p:cSld>
  <p:clrMapOvr>
    <a:overrideClrMapping bg1="lt1" tx1="dk1" bg2="lt2" tx2="dk2" accent1="accent1" accent2="accent2" accent3="accent3" accent4="accent4" accent5="accent5" accent6="accent6" hlink="hlink" folHlink="folHlink"/>
  </p:clrMapOvr>
  <p:transition>
    <p:wheel spokes="3"/>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
        <p:nvSpPr>
          <p:cNvPr id="5" name="Date Placeholder 3"/>
          <p:cNvSpPr>
            <a:spLocks noGrp="1"/>
          </p:cNvSpPr>
          <p:nvPr>
            <p:ph type="dt" sz="half" idx="15"/>
          </p:nvPr>
        </p:nvSpPr>
        <p:spPr/>
        <p:txBody>
          <a:bodyPr/>
          <a:lstStyle>
            <a:lvl1pPr>
              <a:defRPr/>
            </a:lvl1pPr>
          </a:lstStyle>
          <a:p>
            <a:pPr>
              <a:defRPr/>
            </a:pPr>
            <a:endParaRPr lang="en-US"/>
          </a:p>
        </p:txBody>
      </p:sp>
      <p:sp>
        <p:nvSpPr>
          <p:cNvPr id="6" name="Footer Placeholder 4"/>
          <p:cNvSpPr>
            <a:spLocks noGrp="1"/>
          </p:cNvSpPr>
          <p:nvPr>
            <p:ph type="ftr" sz="quarter" idx="16"/>
          </p:nvPr>
        </p:nvSpPr>
        <p:spPr/>
        <p:txBody>
          <a:bodyPr/>
          <a:lstStyle>
            <a:lvl1pPr>
              <a:defRPr/>
            </a:lvl1pPr>
          </a:lstStyle>
          <a:p>
            <a:pPr>
              <a:defRPr/>
            </a:pPr>
            <a:endParaRPr lang="en-US"/>
          </a:p>
        </p:txBody>
      </p:sp>
      <p:sp>
        <p:nvSpPr>
          <p:cNvPr id="7" name="Slide Number Placeholder 5"/>
          <p:cNvSpPr>
            <a:spLocks noGrp="1"/>
          </p:cNvSpPr>
          <p:nvPr>
            <p:ph type="sldNum" sz="quarter" idx="17"/>
          </p:nvPr>
        </p:nvSpPr>
        <p:spPr>
          <a:ln/>
        </p:spPr>
        <p:txBody>
          <a:bodyPr/>
          <a:lstStyle>
            <a:lvl1pPr>
              <a:defRPr/>
            </a:lvl1pPr>
          </a:lstStyle>
          <a:p>
            <a:fld id="{D7AF6585-C258-4458-8F5B-B5C1BE199A73}" type="slidenum">
              <a:rPr lang="en-US" altLang="fa-IR"/>
              <a:pPr/>
              <a:t>‹#›</a:t>
            </a:fld>
            <a:endParaRPr lang="en-US" altLang="fa-IR"/>
          </a:p>
        </p:txBody>
      </p:sp>
    </p:spTree>
    <p:extLst>
      <p:ext uri="{BB962C8B-B14F-4D97-AF65-F5344CB8AC3E}">
        <p14:creationId xmlns:p14="http://schemas.microsoft.com/office/powerpoint/2010/main" val="246475811"/>
      </p:ext>
    </p:extLst>
  </p:cSld>
  <p:clrMapOvr>
    <a:masterClrMapping/>
  </p:clrMapOvr>
  <p:transition>
    <p:wheel spokes="3"/>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anchor="ctr" anchorCtr="0"/>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anchor="ctr" anchorCtr="0"/>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8" name="Title 17"/>
          <p:cNvSpPr>
            <a:spLocks noGrp="1"/>
          </p:cNvSpPr>
          <p:nvPr>
            <p:ph type="title"/>
          </p:nvPr>
        </p:nvSpPr>
        <p:spPr/>
        <p:txBody>
          <a:bodyPr/>
          <a:lstStyle/>
          <a:p>
            <a:r>
              <a:rPr lang="en-US" smtClean="0"/>
              <a:t>Click to edit Master title style</a:t>
            </a:r>
            <a:endParaRPr lang="en-US"/>
          </a:p>
        </p:txBody>
      </p:sp>
      <p:sp>
        <p:nvSpPr>
          <p:cNvPr id="7" name="Date Placeholder 3"/>
          <p:cNvSpPr>
            <a:spLocks noGrp="1"/>
          </p:cNvSpPr>
          <p:nvPr>
            <p:ph type="dt" sz="half" idx="16"/>
          </p:nvPr>
        </p:nvSpPr>
        <p:spPr/>
        <p:txBody>
          <a:bodyPr/>
          <a:lstStyle>
            <a:lvl1pPr>
              <a:defRPr/>
            </a:lvl1pPr>
          </a:lstStyle>
          <a:p>
            <a:pPr>
              <a:defRPr/>
            </a:pPr>
            <a:endParaRPr lang="en-US"/>
          </a:p>
        </p:txBody>
      </p:sp>
      <p:sp>
        <p:nvSpPr>
          <p:cNvPr id="8" name="Footer Placeholder 4"/>
          <p:cNvSpPr>
            <a:spLocks noGrp="1"/>
          </p:cNvSpPr>
          <p:nvPr>
            <p:ph type="ftr" sz="quarter" idx="17"/>
          </p:nvPr>
        </p:nvSpPr>
        <p:spPr/>
        <p:txBody>
          <a:bodyPr/>
          <a:lstStyle>
            <a:lvl1pPr>
              <a:defRPr/>
            </a:lvl1pPr>
          </a:lstStyle>
          <a:p>
            <a:pPr>
              <a:defRPr/>
            </a:pPr>
            <a:endParaRPr lang="en-US"/>
          </a:p>
        </p:txBody>
      </p:sp>
      <p:sp>
        <p:nvSpPr>
          <p:cNvPr id="9" name="Slide Number Placeholder 5"/>
          <p:cNvSpPr>
            <a:spLocks noGrp="1"/>
          </p:cNvSpPr>
          <p:nvPr>
            <p:ph type="sldNum" sz="quarter" idx="18"/>
          </p:nvPr>
        </p:nvSpPr>
        <p:spPr>
          <a:ln/>
        </p:spPr>
        <p:txBody>
          <a:bodyPr/>
          <a:lstStyle>
            <a:lvl1pPr>
              <a:defRPr/>
            </a:lvl1pPr>
          </a:lstStyle>
          <a:p>
            <a:fld id="{A5F8135C-EECD-44BC-A4D7-E51B0865D5F1}" type="slidenum">
              <a:rPr lang="en-US" altLang="fa-IR"/>
              <a:pPr/>
              <a:t>‹#›</a:t>
            </a:fld>
            <a:endParaRPr lang="en-US" altLang="fa-IR"/>
          </a:p>
        </p:txBody>
      </p:sp>
    </p:spTree>
    <p:extLst>
      <p:ext uri="{BB962C8B-B14F-4D97-AF65-F5344CB8AC3E}">
        <p14:creationId xmlns:p14="http://schemas.microsoft.com/office/powerpoint/2010/main" val="964117665"/>
      </p:ext>
    </p:extLst>
  </p:cSld>
  <p:clrMapOvr>
    <a:masterClrMapping/>
  </p:clrMapOvr>
  <p:transition>
    <p:wheel spokes="3"/>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a:ln/>
        </p:spPr>
        <p:txBody>
          <a:bodyPr/>
          <a:lstStyle>
            <a:lvl1pPr>
              <a:defRPr/>
            </a:lvl1pPr>
          </a:lstStyle>
          <a:p>
            <a:fld id="{50F59E65-5C07-4662-A86C-EA1F73B872EC}" type="slidenum">
              <a:rPr lang="en-US" altLang="fa-IR"/>
              <a:pPr/>
              <a:t>‹#›</a:t>
            </a:fld>
            <a:endParaRPr lang="en-US" altLang="fa-IR"/>
          </a:p>
        </p:txBody>
      </p:sp>
    </p:spTree>
    <p:extLst>
      <p:ext uri="{BB962C8B-B14F-4D97-AF65-F5344CB8AC3E}">
        <p14:creationId xmlns:p14="http://schemas.microsoft.com/office/powerpoint/2010/main" val="2687059047"/>
      </p:ext>
    </p:extLst>
  </p:cSld>
  <p:clrMapOvr>
    <a:masterClrMapping/>
  </p:clrMapOvr>
  <p:transition>
    <p:wheel spokes="3"/>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6"/>
          <p:cNvSpPr>
            <a:spLocks noGrp="1"/>
          </p:cNvSpPr>
          <p:nvPr>
            <p:ph type="dt" sz="half" idx="10"/>
          </p:nvPr>
        </p:nvSpPr>
        <p:spPr/>
        <p:txBody>
          <a:bodyPr/>
          <a:lstStyle>
            <a:lvl1pPr>
              <a:defRPr/>
            </a:lvl1pPr>
          </a:lstStyle>
          <a:p>
            <a:pPr>
              <a:defRPr/>
            </a:pPr>
            <a:endParaRPr lang="en-US"/>
          </a:p>
        </p:txBody>
      </p:sp>
      <p:sp>
        <p:nvSpPr>
          <p:cNvPr id="3" name="Slide Number Placeholder 7"/>
          <p:cNvSpPr>
            <a:spLocks noGrp="1"/>
          </p:cNvSpPr>
          <p:nvPr>
            <p:ph type="sldNum" sz="quarter" idx="11"/>
          </p:nvPr>
        </p:nvSpPr>
        <p:spPr/>
        <p:txBody>
          <a:bodyPr/>
          <a:lstStyle>
            <a:lvl1pPr>
              <a:defRPr/>
            </a:lvl1pPr>
          </a:lstStyle>
          <a:p>
            <a:fld id="{1FA6F8C7-F8FB-433A-8383-FA9B9673DC95}" type="slidenum">
              <a:rPr lang="en-US" altLang="fa-IR"/>
              <a:pPr/>
              <a:t>‹#›</a:t>
            </a:fld>
            <a:endParaRPr lang="en-US" altLang="fa-IR"/>
          </a:p>
        </p:txBody>
      </p:sp>
      <p:sp>
        <p:nvSpPr>
          <p:cNvPr id="4" name="Footer Placeholder 8"/>
          <p:cNvSpPr>
            <a:spLocks noGrp="1"/>
          </p:cNvSpPr>
          <p:nvPr>
            <p:ph type="ftr" sz="quarter" idx="12"/>
          </p:nvPr>
        </p:nvSpPr>
        <p:spPr/>
        <p:txBody>
          <a:bodyPr/>
          <a:lstStyle>
            <a:lvl1pPr>
              <a:defRPr/>
            </a:lvl1pPr>
          </a:lstStyle>
          <a:p>
            <a:pPr>
              <a:defRPr/>
            </a:pPr>
            <a:endParaRPr lang="en-US"/>
          </a:p>
        </p:txBody>
      </p:sp>
      <p:sp>
        <p:nvSpPr>
          <p:cNvPr id="5" name="Rectangle 4"/>
          <p:cNvSpPr/>
          <p:nvPr userDrawn="1"/>
        </p:nvSpPr>
        <p:spPr>
          <a:xfrm>
            <a:off x="0" y="-27384"/>
            <a:ext cx="5357818" cy="461665"/>
          </a:xfrm>
          <a:prstGeom prst="rect">
            <a:avLst/>
          </a:prstGeom>
        </p:spPr>
        <p:txBody>
          <a:bodyPr wrap="square">
            <a:spAutoFit/>
          </a:bodyPr>
          <a:lstStyle/>
          <a:p>
            <a:pPr algn="ctr" rtl="0">
              <a:spcBef>
                <a:spcPct val="0"/>
              </a:spcBef>
              <a:buFontTx/>
              <a:buNone/>
            </a:pPr>
            <a:r>
              <a:rPr lang="en-US" altLang="fa-IR" sz="2400" b="1" dirty="0" smtClean="0">
                <a:solidFill>
                  <a:srgbClr val="FF0000"/>
                </a:solidFill>
                <a:latin typeface="Tahoma" panose="020B0604030504040204" pitchFamily="34" charset="0"/>
                <a:cs typeface="B Titr" panose="00000700000000000000" pitchFamily="2" charset="-78"/>
              </a:rPr>
              <a:t>@</a:t>
            </a:r>
            <a:r>
              <a:rPr lang="en-US" altLang="fa-IR" sz="2400" b="1" dirty="0" err="1" smtClean="0">
                <a:solidFill>
                  <a:srgbClr val="FF0000"/>
                </a:solidFill>
                <a:latin typeface="Tahoma" panose="020B0604030504040204" pitchFamily="34" charset="0"/>
                <a:cs typeface="B Titr" panose="00000700000000000000" pitchFamily="2" charset="-78"/>
              </a:rPr>
              <a:t>PptBank</a:t>
            </a:r>
            <a:r>
              <a:rPr lang="en-US" altLang="fa-IR" sz="2400" b="1" baseline="0" dirty="0" smtClean="0">
                <a:solidFill>
                  <a:srgbClr val="FF0000"/>
                </a:solidFill>
                <a:latin typeface="Tahoma" panose="020B0604030504040204" pitchFamily="34" charset="0"/>
                <a:cs typeface="B Titr" panose="00000700000000000000" pitchFamily="2" charset="-78"/>
              </a:rPr>
              <a:t> </a:t>
            </a:r>
            <a:r>
              <a:rPr lang="fa-IR" altLang="fa-IR" sz="2400" b="1" dirty="0" smtClean="0">
                <a:solidFill>
                  <a:srgbClr val="FF0000"/>
                </a:solidFill>
                <a:latin typeface="Tahoma" panose="020B0604030504040204" pitchFamily="34" charset="0"/>
                <a:cs typeface="B Titr" panose="00000700000000000000" pitchFamily="2" charset="-78"/>
              </a:rPr>
              <a:t> کانال تلگرامی بانک پاور پوینت</a:t>
            </a:r>
            <a:endParaRPr lang="en-US" altLang="fa-IR" sz="2400" b="1" dirty="0">
              <a:solidFill>
                <a:srgbClr val="FF0000"/>
              </a:solidFill>
              <a:latin typeface="Tahoma" panose="020B0604030504040204" pitchFamily="34" charset="0"/>
              <a:cs typeface="B Titr" panose="00000700000000000000" pitchFamily="2" charset="-78"/>
            </a:endParaRPr>
          </a:p>
        </p:txBody>
      </p:sp>
    </p:spTree>
    <p:extLst>
      <p:ext uri="{BB962C8B-B14F-4D97-AF65-F5344CB8AC3E}">
        <p14:creationId xmlns:p14="http://schemas.microsoft.com/office/powerpoint/2010/main" val="4038359193"/>
      </p:ext>
    </p:extLst>
  </p:cSld>
  <p:clrMapOvr>
    <a:masterClrMapping/>
  </p:clrMapOvr>
  <p:transition>
    <p:wheel spokes="3"/>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1737360" y="5513832"/>
            <a:ext cx="5669280" cy="548640"/>
          </a:xfrm>
        </p:spPr>
        <p:txBody>
          <a:bodyPr tIns="0" anchor="ct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5" name="Date Placeholder 3"/>
          <p:cNvSpPr>
            <a:spLocks noGrp="1"/>
          </p:cNvSpPr>
          <p:nvPr>
            <p:ph type="dt" sz="half" idx="15"/>
          </p:nvPr>
        </p:nvSpPr>
        <p:spPr/>
        <p:txBody>
          <a:bodyPr/>
          <a:lstStyle>
            <a:lvl1pPr>
              <a:defRPr/>
            </a:lvl1pPr>
          </a:lstStyle>
          <a:p>
            <a:pPr>
              <a:defRPr/>
            </a:pPr>
            <a:endParaRPr lang="en-US"/>
          </a:p>
        </p:txBody>
      </p:sp>
      <p:sp>
        <p:nvSpPr>
          <p:cNvPr id="6" name="Footer Placeholder 4"/>
          <p:cNvSpPr>
            <a:spLocks noGrp="1"/>
          </p:cNvSpPr>
          <p:nvPr>
            <p:ph type="ftr" sz="quarter" idx="16"/>
          </p:nvPr>
        </p:nvSpPr>
        <p:spPr/>
        <p:txBody>
          <a:bodyPr/>
          <a:lstStyle>
            <a:lvl1pPr>
              <a:defRPr/>
            </a:lvl1pPr>
          </a:lstStyle>
          <a:p>
            <a:pPr>
              <a:defRPr/>
            </a:pPr>
            <a:endParaRPr lang="en-US"/>
          </a:p>
        </p:txBody>
      </p:sp>
      <p:sp>
        <p:nvSpPr>
          <p:cNvPr id="7" name="Slide Number Placeholder 5"/>
          <p:cNvSpPr>
            <a:spLocks noGrp="1"/>
          </p:cNvSpPr>
          <p:nvPr>
            <p:ph type="sldNum" sz="quarter" idx="17"/>
          </p:nvPr>
        </p:nvSpPr>
        <p:spPr>
          <a:ln/>
        </p:spPr>
        <p:txBody>
          <a:bodyPr/>
          <a:lstStyle>
            <a:lvl1pPr>
              <a:defRPr/>
            </a:lvl1pPr>
          </a:lstStyle>
          <a:p>
            <a:fld id="{C53B249F-A092-4BBE-B6FD-4DF964B3C6FA}" type="slidenum">
              <a:rPr lang="en-US" altLang="fa-IR"/>
              <a:pPr/>
              <a:t>‹#›</a:t>
            </a:fld>
            <a:endParaRPr lang="en-US" altLang="fa-IR"/>
          </a:p>
        </p:txBody>
      </p:sp>
    </p:spTree>
    <p:extLst>
      <p:ext uri="{BB962C8B-B14F-4D97-AF65-F5344CB8AC3E}">
        <p14:creationId xmlns:p14="http://schemas.microsoft.com/office/powerpoint/2010/main" val="1652577207"/>
      </p:ext>
    </p:extLst>
  </p:cSld>
  <p:clrMapOvr>
    <a:masterClrMapping/>
  </p:clrMapOvr>
  <p:transition>
    <p:wheel spokes="3"/>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anchor="ctr" anchorCtr="0"/>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25" name="Text Placeholder 24"/>
          <p:cNvSpPr>
            <a:spLocks noGrp="1"/>
          </p:cNvSpPr>
          <p:nvPr>
            <p:ph type="body" sz="quarter" idx="13"/>
          </p:nvPr>
        </p:nvSpPr>
        <p:spPr>
          <a:xfrm>
            <a:off x="1737360" y="5516880"/>
            <a:ext cx="5669280" cy="548640"/>
          </a:xfrm>
        </p:spPr>
        <p:txBody>
          <a:bodyPr tIns="0" bIns="0" anchor="ctr" anchorCtr="0"/>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
        <p:nvSpPr>
          <p:cNvPr id="12" name="Title 11"/>
          <p:cNvSpPr>
            <a:spLocks noGrp="1"/>
          </p:cNvSpPr>
          <p:nvPr>
            <p:ph type="title"/>
          </p:nvPr>
        </p:nvSpPr>
        <p:spPr>
          <a:xfrm>
            <a:off x="2514600" y="975360"/>
            <a:ext cx="4114800" cy="701040"/>
          </a:xfrm>
        </p:spPr>
        <p:txBody>
          <a:bodyPr/>
          <a:lstStyle/>
          <a:p>
            <a:r>
              <a:rPr lang="en-US" smtClean="0"/>
              <a:t>Click to edit Master title style</a:t>
            </a:r>
            <a:endParaRPr lang="en-US"/>
          </a:p>
        </p:txBody>
      </p:sp>
      <p:sp>
        <p:nvSpPr>
          <p:cNvPr id="5" name="Date Placeholder 3"/>
          <p:cNvSpPr>
            <a:spLocks noGrp="1"/>
          </p:cNvSpPr>
          <p:nvPr>
            <p:ph type="dt" sz="half" idx="14"/>
          </p:nvPr>
        </p:nvSpPr>
        <p:spPr/>
        <p:txBody>
          <a:bodyPr/>
          <a:lstStyle>
            <a:lvl1pPr>
              <a:defRPr/>
            </a:lvl1pPr>
          </a:lstStyle>
          <a:p>
            <a:pPr>
              <a:defRPr/>
            </a:pPr>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a:ln/>
        </p:spPr>
        <p:txBody>
          <a:bodyPr/>
          <a:lstStyle>
            <a:lvl1pPr>
              <a:defRPr/>
            </a:lvl1pPr>
          </a:lstStyle>
          <a:p>
            <a:fld id="{391FE003-E200-499D-9C31-6D8F8E49A5D4}" type="slidenum">
              <a:rPr lang="en-US" altLang="fa-IR"/>
              <a:pPr/>
              <a:t>‹#›</a:t>
            </a:fld>
            <a:endParaRPr lang="en-US" altLang="fa-IR"/>
          </a:p>
        </p:txBody>
      </p:sp>
    </p:spTree>
    <p:extLst>
      <p:ext uri="{BB962C8B-B14F-4D97-AF65-F5344CB8AC3E}">
        <p14:creationId xmlns:p14="http://schemas.microsoft.com/office/powerpoint/2010/main" val="2554731226"/>
      </p:ext>
    </p:extLst>
  </p:cSld>
  <p:clrMapOvr>
    <a:masterClrMapping/>
  </p:clrMapOvr>
  <p:transition>
    <p:wheel spokes="3"/>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30"/>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bwMode="hidden">
          <a:xfrm>
            <a:off x="0" y="1336675"/>
            <a:ext cx="9144000" cy="5521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Text Placeholder 2"/>
          <p:cNvSpPr>
            <a:spLocks noGrp="1"/>
          </p:cNvSpPr>
          <p:nvPr>
            <p:ph type="body" idx="1"/>
          </p:nvPr>
        </p:nvSpPr>
        <p:spPr>
          <a:xfrm>
            <a:off x="457200" y="2019300"/>
            <a:ext cx="8229600" cy="411797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981325" y="27305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pPr>
              <a:defRPr/>
            </a:pPr>
            <a:endParaRPr lang="en-US"/>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pPr>
              <a:defRPr/>
            </a:pPr>
            <a:endParaRPr lang="en-US"/>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wrap="square" lIns="0" tIns="0" rIns="0" bIns="0" numCol="1" anchor="ctr" anchorCtr="0" compatLnSpc="1">
            <a:prstTxWarp prst="textNoShape">
              <a:avLst/>
            </a:prstTxWarp>
            <a:normAutofit/>
          </a:bodyPr>
          <a:lstStyle>
            <a:lvl1pPr algn="ctr">
              <a:defRPr sz="1200" b="1"/>
            </a:lvl1pPr>
          </a:lstStyle>
          <a:p>
            <a:fld id="{AA51E8B4-46EC-4D4A-85FF-D192BC83558F}" type="slidenum">
              <a:rPr lang="en-US" altLang="fa-IR"/>
              <a:pPr/>
              <a:t>‹#›</a:t>
            </a:fld>
            <a:endParaRPr lang="en-US" altLang="fa-IR"/>
          </a:p>
        </p:txBody>
      </p:sp>
      <p:cxnSp>
        <p:nvCxnSpPr>
          <p:cNvPr id="10" name="Straight Connector 9"/>
          <p:cNvCxnSpPr/>
          <p:nvPr/>
        </p:nvCxnSpPr>
        <p:spPr>
          <a:xfrm>
            <a:off x="0" y="1331913"/>
            <a:ext cx="9144000" cy="1587"/>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4725"/>
            <a:ext cx="4114800" cy="701675"/>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smtClean="0"/>
              <a:t>Click to edit Master title style</a:t>
            </a:r>
            <a:endParaRPr lang="en-US" dirty="0"/>
          </a:p>
        </p:txBody>
      </p:sp>
      <p:sp>
        <p:nvSpPr>
          <p:cNvPr id="9" name="Rectangle 8"/>
          <p:cNvSpPr/>
          <p:nvPr userDrawn="1"/>
        </p:nvSpPr>
        <p:spPr>
          <a:xfrm>
            <a:off x="0" y="-27384"/>
            <a:ext cx="5357818" cy="461665"/>
          </a:xfrm>
          <a:prstGeom prst="rect">
            <a:avLst/>
          </a:prstGeom>
        </p:spPr>
        <p:txBody>
          <a:bodyPr wrap="square">
            <a:spAutoFit/>
          </a:bodyPr>
          <a:lstStyle/>
          <a:p>
            <a:pPr algn="ctr" rtl="0">
              <a:spcBef>
                <a:spcPct val="0"/>
              </a:spcBef>
              <a:buFontTx/>
              <a:buNone/>
            </a:pPr>
            <a:r>
              <a:rPr lang="en-US" altLang="fa-IR" sz="2400" b="1" dirty="0" smtClean="0">
                <a:solidFill>
                  <a:srgbClr val="FF0000"/>
                </a:solidFill>
                <a:latin typeface="Tahoma" panose="020B0604030504040204" pitchFamily="34" charset="0"/>
                <a:cs typeface="B Titr" panose="00000700000000000000" pitchFamily="2" charset="-78"/>
              </a:rPr>
              <a:t>@</a:t>
            </a:r>
            <a:r>
              <a:rPr lang="en-US" altLang="fa-IR" sz="2400" b="1" dirty="0" err="1" smtClean="0">
                <a:solidFill>
                  <a:srgbClr val="FF0000"/>
                </a:solidFill>
                <a:latin typeface="Tahoma" panose="020B0604030504040204" pitchFamily="34" charset="0"/>
                <a:cs typeface="B Titr" panose="00000700000000000000" pitchFamily="2" charset="-78"/>
              </a:rPr>
              <a:t>PptBank</a:t>
            </a:r>
            <a:r>
              <a:rPr lang="en-US" altLang="fa-IR" sz="2400" b="1" baseline="0" dirty="0" smtClean="0">
                <a:solidFill>
                  <a:srgbClr val="FF0000"/>
                </a:solidFill>
                <a:latin typeface="Tahoma" panose="020B0604030504040204" pitchFamily="34" charset="0"/>
                <a:cs typeface="B Titr" panose="00000700000000000000" pitchFamily="2" charset="-78"/>
              </a:rPr>
              <a:t> </a:t>
            </a:r>
            <a:r>
              <a:rPr lang="fa-IR" altLang="fa-IR" sz="2400" b="1" dirty="0" smtClean="0">
                <a:solidFill>
                  <a:srgbClr val="FF0000"/>
                </a:solidFill>
                <a:latin typeface="Tahoma" panose="020B0604030504040204" pitchFamily="34" charset="0"/>
                <a:cs typeface="B Titr" panose="00000700000000000000" pitchFamily="2" charset="-78"/>
              </a:rPr>
              <a:t> کانال تلگرامی بانک پاور پوینت</a:t>
            </a:r>
            <a:endParaRPr lang="en-US" altLang="fa-IR" sz="2400" b="1" dirty="0">
              <a:solidFill>
                <a:srgbClr val="FF0000"/>
              </a:solidFill>
              <a:latin typeface="Tahoma" panose="020B0604030504040204" pitchFamily="34" charset="0"/>
              <a:cs typeface="B Titr" panose="00000700000000000000" pitchFamily="2" charset="-78"/>
            </a:endParaRPr>
          </a:p>
        </p:txBody>
      </p:sp>
    </p:spTree>
  </p:cSld>
  <p:clrMap bg1="dk1" tx1="lt1" bg2="dk2" tx2="lt2" accent1="accent1" accent2="accent2" accent3="accent3" accent4="accent4" accent5="accent5" accent6="accent6" hlink="hlink" folHlink="folHlink"/>
  <p:sldLayoutIdLst>
    <p:sldLayoutId id="2147484390" r:id="rId1"/>
    <p:sldLayoutId id="2147484383" r:id="rId2"/>
    <p:sldLayoutId id="2147484391" r:id="rId3"/>
    <p:sldLayoutId id="2147484384" r:id="rId4"/>
    <p:sldLayoutId id="2147484385" r:id="rId5"/>
    <p:sldLayoutId id="2147484386" r:id="rId6"/>
    <p:sldLayoutId id="2147484392" r:id="rId7"/>
    <p:sldLayoutId id="2147484387" r:id="rId8"/>
    <p:sldLayoutId id="2147484388" r:id="rId9"/>
    <p:sldLayoutId id="2147484389" r:id="rId10"/>
    <p:sldLayoutId id="2147484393" r:id="rId11"/>
    <p:sldLayoutId id="2147484394" r:id="rId12"/>
    <p:sldLayoutId id="2147484395" r:id="rId13"/>
    <p:sldLayoutId id="2147484396" r:id="rId14"/>
    <p:sldLayoutId id="2147484397" r:id="rId15"/>
    <p:sldLayoutId id="2147484398" r:id="rId16"/>
    <p:sldLayoutId id="2147484399" r:id="rId17"/>
    <p:sldLayoutId id="2147484400" r:id="rId18"/>
    <p:sldLayoutId id="2147484401" r:id="rId19"/>
    <p:sldLayoutId id="2147484402" r:id="rId20"/>
    <p:sldLayoutId id="2147484403" r:id="rId21"/>
    <p:sldLayoutId id="2147484404" r:id="rId22"/>
    <p:sldLayoutId id="2147484405" r:id="rId23"/>
    <p:sldLayoutId id="2147484406" r:id="rId24"/>
    <p:sldLayoutId id="2147484407" r:id="rId25"/>
    <p:sldLayoutId id="2147484408" r:id="rId26"/>
    <p:sldLayoutId id="2147484409" r:id="rId27"/>
    <p:sldLayoutId id="2147484410" r:id="rId28"/>
  </p:sldLayoutIdLst>
  <p:transition>
    <p:wheel spokes="3"/>
  </p:transition>
  <p:timing>
    <p:tnLst>
      <p:par>
        <p:cTn id="1" dur="indefinite" restart="never" nodeType="tmRoot"/>
      </p:par>
    </p:tnLst>
  </p:timing>
  <p:hf hdr="0" dt="0"/>
  <p:txStyles>
    <p:titleStyle>
      <a:lvl1pPr algn="ctr" rtl="0" eaLnBrk="0" fontAlgn="base" hangingPunct="0">
        <a:spcBef>
          <a:spcPts val="400"/>
        </a:spcBef>
        <a:spcAft>
          <a:spcPct val="0"/>
        </a:spcAft>
        <a:defRPr b="1" kern="1200" cap="all">
          <a:solidFill>
            <a:srgbClr val="404040"/>
          </a:solidFill>
          <a:latin typeface="+mj-lt"/>
          <a:ea typeface="+mj-ea"/>
          <a:cs typeface="Tunga" pitchFamily="2"/>
        </a:defRPr>
      </a:lvl1pPr>
      <a:lvl2pPr algn="ctr" rtl="0" eaLnBrk="0" fontAlgn="base" hangingPunct="0">
        <a:spcBef>
          <a:spcPts val="400"/>
        </a:spcBef>
        <a:spcAft>
          <a:spcPct val="0"/>
        </a:spcAft>
        <a:defRPr b="1">
          <a:solidFill>
            <a:srgbClr val="404040"/>
          </a:solidFill>
          <a:latin typeface="Garamond" pitchFamily="18" charset="0"/>
          <a:cs typeface="Tunga" pitchFamily="34" charset="0"/>
        </a:defRPr>
      </a:lvl2pPr>
      <a:lvl3pPr algn="ctr" rtl="0" eaLnBrk="0" fontAlgn="base" hangingPunct="0">
        <a:spcBef>
          <a:spcPts val="400"/>
        </a:spcBef>
        <a:spcAft>
          <a:spcPct val="0"/>
        </a:spcAft>
        <a:defRPr b="1">
          <a:solidFill>
            <a:srgbClr val="404040"/>
          </a:solidFill>
          <a:latin typeface="Garamond" pitchFamily="18" charset="0"/>
          <a:cs typeface="Tunga" pitchFamily="34" charset="0"/>
        </a:defRPr>
      </a:lvl3pPr>
      <a:lvl4pPr algn="ctr" rtl="0" eaLnBrk="0" fontAlgn="base" hangingPunct="0">
        <a:spcBef>
          <a:spcPts val="400"/>
        </a:spcBef>
        <a:spcAft>
          <a:spcPct val="0"/>
        </a:spcAft>
        <a:defRPr b="1">
          <a:solidFill>
            <a:srgbClr val="404040"/>
          </a:solidFill>
          <a:latin typeface="Garamond" pitchFamily="18" charset="0"/>
          <a:cs typeface="Tunga" pitchFamily="34" charset="0"/>
        </a:defRPr>
      </a:lvl4pPr>
      <a:lvl5pPr algn="ctr" rtl="0" eaLnBrk="0" fontAlgn="base" hangingPunct="0">
        <a:spcBef>
          <a:spcPts val="400"/>
        </a:spcBef>
        <a:spcAft>
          <a:spcPct val="0"/>
        </a:spcAft>
        <a:defRPr b="1">
          <a:solidFill>
            <a:srgbClr val="404040"/>
          </a:solidFill>
          <a:latin typeface="Garamond" pitchFamily="18" charset="0"/>
          <a:cs typeface="Tunga" pitchFamily="34" charset="0"/>
        </a:defRPr>
      </a:lvl5pPr>
      <a:lvl6pPr marL="457200" algn="ctr" rtl="0" fontAlgn="base">
        <a:spcBef>
          <a:spcPts val="400"/>
        </a:spcBef>
        <a:spcAft>
          <a:spcPct val="0"/>
        </a:spcAft>
        <a:defRPr b="1">
          <a:solidFill>
            <a:srgbClr val="404040"/>
          </a:solidFill>
          <a:latin typeface="Garamond" pitchFamily="18" charset="0"/>
          <a:cs typeface="Tunga" pitchFamily="34" charset="0"/>
        </a:defRPr>
      </a:lvl6pPr>
      <a:lvl7pPr marL="914400" algn="ctr" rtl="0" fontAlgn="base">
        <a:spcBef>
          <a:spcPts val="400"/>
        </a:spcBef>
        <a:spcAft>
          <a:spcPct val="0"/>
        </a:spcAft>
        <a:defRPr b="1">
          <a:solidFill>
            <a:srgbClr val="404040"/>
          </a:solidFill>
          <a:latin typeface="Garamond" pitchFamily="18" charset="0"/>
          <a:cs typeface="Tunga" pitchFamily="34" charset="0"/>
        </a:defRPr>
      </a:lvl7pPr>
      <a:lvl8pPr marL="1371600" algn="ctr" rtl="0" fontAlgn="base">
        <a:spcBef>
          <a:spcPts val="400"/>
        </a:spcBef>
        <a:spcAft>
          <a:spcPct val="0"/>
        </a:spcAft>
        <a:defRPr b="1">
          <a:solidFill>
            <a:srgbClr val="404040"/>
          </a:solidFill>
          <a:latin typeface="Garamond" pitchFamily="18" charset="0"/>
          <a:cs typeface="Tunga" pitchFamily="34" charset="0"/>
        </a:defRPr>
      </a:lvl8pPr>
      <a:lvl9pPr marL="1828800" algn="ctr" rtl="0" fontAlgn="base">
        <a:spcBef>
          <a:spcPts val="400"/>
        </a:spcBef>
        <a:spcAft>
          <a:spcPct val="0"/>
        </a:spcAft>
        <a:defRPr b="1">
          <a:solidFill>
            <a:srgbClr val="404040"/>
          </a:solidFill>
          <a:latin typeface="Garamond" pitchFamily="18" charset="0"/>
          <a:cs typeface="Tunga" pitchFamily="34" charset="0"/>
        </a:defRPr>
      </a:lvl9pPr>
    </p:titleStyle>
    <p:bodyStyle>
      <a:lvl1pPr marL="342900" indent="-342900" algn="ctr" rtl="0" eaLnBrk="0" fontAlgn="base" hangingPunct="0">
        <a:spcBef>
          <a:spcPts val="600"/>
        </a:spcBef>
        <a:spcAft>
          <a:spcPct val="0"/>
        </a:spcAft>
        <a:buClr>
          <a:schemeClr val="accent1"/>
        </a:buClr>
        <a:defRPr sz="2000" kern="1200" spc="30">
          <a:solidFill>
            <a:schemeClr val="tx1"/>
          </a:solidFill>
          <a:latin typeface="+mn-lt"/>
          <a:ea typeface="+mn-ea"/>
          <a:cs typeface="Tahoma" pitchFamily="34" charset="0"/>
        </a:defRPr>
      </a:lvl1pPr>
      <a:lvl2pPr marL="742950" indent="-285750" algn="ctr" rtl="0" eaLnBrk="0" fontAlgn="base" hangingPunct="0">
        <a:spcBef>
          <a:spcPts val="1200"/>
        </a:spcBef>
        <a:spcAft>
          <a:spcPct val="0"/>
        </a:spcAft>
        <a:buClr>
          <a:schemeClr val="accent1"/>
        </a:buClr>
        <a:defRPr kern="1200">
          <a:solidFill>
            <a:schemeClr val="tx2"/>
          </a:solidFill>
          <a:latin typeface="+mn-lt"/>
          <a:ea typeface="+mn-ea"/>
          <a:cs typeface="Tahoma" pitchFamily="34" charset="0"/>
        </a:defRPr>
      </a:lvl2pPr>
      <a:lvl3pPr marL="1143000" indent="-228600" algn="ctr" rtl="0" eaLnBrk="0" fontAlgn="base" hangingPunct="0">
        <a:spcBef>
          <a:spcPts val="1200"/>
        </a:spcBef>
        <a:spcAft>
          <a:spcPct val="0"/>
        </a:spcAft>
        <a:buClr>
          <a:schemeClr val="accent1"/>
        </a:buClr>
        <a:defRPr sz="1600" kern="1200">
          <a:solidFill>
            <a:schemeClr val="tx1"/>
          </a:solidFill>
          <a:latin typeface="+mn-lt"/>
          <a:ea typeface="+mn-ea"/>
          <a:cs typeface="Tahoma" pitchFamily="34" charset="0"/>
        </a:defRPr>
      </a:lvl3pPr>
      <a:lvl4pPr marL="1600200" indent="-228600" algn="ctr" rtl="0" eaLnBrk="0" fontAlgn="base" hangingPunct="0">
        <a:spcBef>
          <a:spcPts val="1200"/>
        </a:spcBef>
        <a:spcAft>
          <a:spcPct val="0"/>
        </a:spcAft>
        <a:buClr>
          <a:schemeClr val="accent1"/>
        </a:buClr>
        <a:defRPr sz="1400" kern="1200">
          <a:solidFill>
            <a:schemeClr val="tx2"/>
          </a:solidFill>
          <a:latin typeface="+mn-lt"/>
          <a:ea typeface="+mn-ea"/>
          <a:cs typeface="Tahoma" pitchFamily="34" charset="0"/>
        </a:defRPr>
      </a:lvl4pPr>
      <a:lvl5pPr marL="2057400" indent="-228600" algn="ctr" rtl="0" eaLnBrk="0" fontAlgn="base" hangingPunct="0">
        <a:spcBef>
          <a:spcPts val="1200"/>
        </a:spcBef>
        <a:spcAft>
          <a:spcPct val="0"/>
        </a:spcAft>
        <a:buClr>
          <a:schemeClr val="accent1"/>
        </a:buClr>
        <a:defRPr sz="1400" kern="120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ags" Target="../tags/tag2.xml"/><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3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14.jpg"/><Relationship Id="rId5" Type="http://schemas.openxmlformats.org/officeDocument/2006/relationships/notesSlide" Target="../notesSlides/notesSlide12.xml"/><Relationship Id="rId4"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7.xml"/><Relationship Id="rId1" Type="http://schemas.openxmlformats.org/officeDocument/2006/relationships/tags" Target="../tags/tag9.xml"/><Relationship Id="rId4" Type="http://schemas.openxmlformats.org/officeDocument/2006/relationships/image" Target="../media/image15.jpeg"/></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notesSlide" Target="../notesSlides/notesSlide16.xml"/></Relationships>
</file>

<file path=ppt/slides/_rels/slide4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7.xml"/><Relationship Id="rId7" Type="http://schemas.openxmlformats.org/officeDocument/2006/relationships/diagramColors" Target="../diagrams/colors1.xml"/><Relationship Id="rId2" Type="http://schemas.openxmlformats.org/officeDocument/2006/relationships/slideLayout" Target="../slideLayouts/slideLayout6.xml"/><Relationship Id="rId1" Type="http://schemas.openxmlformats.org/officeDocument/2006/relationships/tags" Target="../tags/tag1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8.xml"/><Relationship Id="rId1" Type="http://schemas.openxmlformats.org/officeDocument/2006/relationships/tags" Target="../tags/tag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20.xml"/><Relationship Id="rId7" Type="http://schemas.openxmlformats.org/officeDocument/2006/relationships/diagramColors" Target="../diagrams/colors2.xml"/><Relationship Id="rId2" Type="http://schemas.openxmlformats.org/officeDocument/2006/relationships/slideLayout" Target="../slideLayouts/slideLayout20.xml"/><Relationship Id="rId1" Type="http://schemas.openxmlformats.org/officeDocument/2006/relationships/tags" Target="../tags/tag1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cs typeface="B Zar" panose="00000400000000000000" pitchFamily="2" charset="-78"/>
              </a:defRPr>
            </a:lvl1pPr>
            <a:lvl2pPr marL="742950" indent="-285750" eaLnBrk="0" hangingPunct="0">
              <a:defRPr kumimoji="1" sz="2400">
                <a:solidFill>
                  <a:schemeClr val="tx1"/>
                </a:solidFill>
                <a:latin typeface="Times New Roman" panose="02020603050405020304" pitchFamily="18" charset="0"/>
                <a:cs typeface="B Zar" panose="00000400000000000000" pitchFamily="2" charset="-78"/>
              </a:defRPr>
            </a:lvl2pPr>
            <a:lvl3pPr marL="1143000" indent="-228600" eaLnBrk="0" hangingPunct="0">
              <a:defRPr kumimoji="1" sz="2400">
                <a:solidFill>
                  <a:schemeClr val="tx1"/>
                </a:solidFill>
                <a:latin typeface="Times New Roman" panose="02020603050405020304" pitchFamily="18" charset="0"/>
                <a:cs typeface="B Zar" panose="00000400000000000000" pitchFamily="2" charset="-78"/>
              </a:defRPr>
            </a:lvl3pPr>
            <a:lvl4pPr marL="1600200" indent="-228600" eaLnBrk="0" hangingPunct="0">
              <a:defRPr kumimoji="1" sz="2400">
                <a:solidFill>
                  <a:schemeClr val="tx1"/>
                </a:solidFill>
                <a:latin typeface="Times New Roman" panose="02020603050405020304" pitchFamily="18" charset="0"/>
                <a:cs typeface="B Zar" panose="00000400000000000000" pitchFamily="2" charset="-78"/>
              </a:defRPr>
            </a:lvl4pPr>
            <a:lvl5pPr marL="2057400" indent="-228600" eaLnBrk="0" hangingPunct="0">
              <a:defRPr kumimoji="1" sz="2400">
                <a:solidFill>
                  <a:schemeClr val="tx1"/>
                </a:solidFill>
                <a:latin typeface="Times New Roman" panose="02020603050405020304" pitchFamily="18" charset="0"/>
                <a:cs typeface="B Zar" panose="00000400000000000000" pitchFamily="2" charset="-7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cs typeface="B Zar" panose="00000400000000000000" pitchFamily="2" charset="-7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cs typeface="B Zar" panose="00000400000000000000" pitchFamily="2" charset="-7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cs typeface="B Zar" panose="00000400000000000000" pitchFamily="2" charset="-7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cs typeface="B Zar" panose="00000400000000000000" pitchFamily="2" charset="-78"/>
              </a:defRPr>
            </a:lvl9pPr>
          </a:lstStyle>
          <a:p>
            <a:pPr eaLnBrk="1" hangingPunct="1"/>
            <a:fld id="{F387F9C4-27C6-499B-9CB9-1C973BACECDF}" type="slidenum">
              <a:rPr lang="en-US" altLang="fa-IR" sz="1200"/>
              <a:pPr eaLnBrk="1" hangingPunct="1"/>
              <a:t>1</a:t>
            </a:fld>
            <a:endParaRPr lang="en-US" altLang="fa-IR" sz="1200"/>
          </a:p>
        </p:txBody>
      </p:sp>
      <p:sp>
        <p:nvSpPr>
          <p:cNvPr id="2" name="Footer Placeholder 1"/>
          <p:cNvSpPr>
            <a:spLocks noGrp="1"/>
          </p:cNvSpPr>
          <p:nvPr>
            <p:ph type="ftr" sz="quarter" idx="12"/>
          </p:nvPr>
        </p:nvSpPr>
        <p:spPr>
          <a:xfrm>
            <a:off x="1042988" y="333375"/>
            <a:ext cx="7561262" cy="5616575"/>
          </a:xfrm>
        </p:spPr>
        <p:txBody>
          <a:bodyPr/>
          <a:lstStyle/>
          <a:p>
            <a:pPr>
              <a:defRPr/>
            </a:pPr>
            <a:r>
              <a:rPr lang="fa-IR" sz="7200" dirty="0" smtClean="0"/>
              <a:t>بسم الله الرحمن الرحیم</a:t>
            </a:r>
          </a:p>
          <a:p>
            <a:pPr>
              <a:defRPr/>
            </a:pPr>
            <a:endParaRPr lang="fa-IR" sz="7200" dirty="0" smtClean="0"/>
          </a:p>
          <a:p>
            <a:pPr>
              <a:defRPr/>
            </a:pPr>
            <a:r>
              <a:rPr lang="fa-IR" sz="4000" dirty="0" smtClean="0"/>
              <a:t>فصل اول:مقدمه ای بر تئوری حسابداری</a:t>
            </a:r>
          </a:p>
          <a:p>
            <a:pPr>
              <a:defRPr/>
            </a:pPr>
            <a:r>
              <a:rPr lang="fa-IR" sz="4000" dirty="0" smtClean="0"/>
              <a:t>هادی امیری مندی</a:t>
            </a:r>
          </a:p>
          <a:p>
            <a:pPr>
              <a:defRPr/>
            </a:pPr>
            <a:r>
              <a:rPr lang="fa-IR" sz="4000" dirty="0" smtClean="0"/>
              <a:t>علیرضا سلمانی رهنی</a:t>
            </a:r>
          </a:p>
          <a:p>
            <a:pPr>
              <a:defRPr/>
            </a:pPr>
            <a:r>
              <a:rPr lang="fa-IR" sz="4000" dirty="0" smtClean="0"/>
              <a:t>مرتضی حاجی زاده</a:t>
            </a:r>
            <a:endParaRPr lang="en-US" sz="4000" dirty="0"/>
          </a:p>
        </p:txBody>
      </p:sp>
    </p:spTree>
  </p:cSld>
  <p:clrMapOvr>
    <a:masterClrMapping/>
  </p:clrMapOvr>
  <p:transition>
    <p:wheel spokes="3"/>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cs typeface="B Zar" panose="00000400000000000000" pitchFamily="2" charset="-78"/>
              </a:defRPr>
            </a:lvl1pPr>
            <a:lvl2pPr marL="742950" indent="-285750" eaLnBrk="0" hangingPunct="0">
              <a:defRPr kumimoji="1" sz="2400">
                <a:solidFill>
                  <a:schemeClr val="tx1"/>
                </a:solidFill>
                <a:latin typeface="Times New Roman" panose="02020603050405020304" pitchFamily="18" charset="0"/>
                <a:cs typeface="B Zar" panose="00000400000000000000" pitchFamily="2" charset="-78"/>
              </a:defRPr>
            </a:lvl2pPr>
            <a:lvl3pPr marL="1143000" indent="-228600" eaLnBrk="0" hangingPunct="0">
              <a:defRPr kumimoji="1" sz="2400">
                <a:solidFill>
                  <a:schemeClr val="tx1"/>
                </a:solidFill>
                <a:latin typeface="Times New Roman" panose="02020603050405020304" pitchFamily="18" charset="0"/>
                <a:cs typeface="B Zar" panose="00000400000000000000" pitchFamily="2" charset="-78"/>
              </a:defRPr>
            </a:lvl3pPr>
            <a:lvl4pPr marL="1600200" indent="-228600" eaLnBrk="0" hangingPunct="0">
              <a:defRPr kumimoji="1" sz="2400">
                <a:solidFill>
                  <a:schemeClr val="tx1"/>
                </a:solidFill>
                <a:latin typeface="Times New Roman" panose="02020603050405020304" pitchFamily="18" charset="0"/>
                <a:cs typeface="B Zar" panose="00000400000000000000" pitchFamily="2" charset="-78"/>
              </a:defRPr>
            </a:lvl4pPr>
            <a:lvl5pPr marL="2057400" indent="-228600" eaLnBrk="0" hangingPunct="0">
              <a:defRPr kumimoji="1" sz="2400">
                <a:solidFill>
                  <a:schemeClr val="tx1"/>
                </a:solidFill>
                <a:latin typeface="Times New Roman" panose="02020603050405020304" pitchFamily="18" charset="0"/>
                <a:cs typeface="B Zar" panose="00000400000000000000" pitchFamily="2" charset="-7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cs typeface="B Zar" panose="00000400000000000000" pitchFamily="2" charset="-7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cs typeface="B Zar" panose="00000400000000000000" pitchFamily="2" charset="-7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cs typeface="B Zar" panose="00000400000000000000" pitchFamily="2" charset="-7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cs typeface="B Zar" panose="00000400000000000000" pitchFamily="2" charset="-78"/>
              </a:defRPr>
            </a:lvl9pPr>
          </a:lstStyle>
          <a:p>
            <a:pPr eaLnBrk="1" hangingPunct="1"/>
            <a:fld id="{F717FFFA-3E29-4D5D-AE0C-2C58412628EC}" type="slidenum">
              <a:rPr lang="en-US" altLang="fa-IR" sz="1200"/>
              <a:pPr eaLnBrk="1" hangingPunct="1"/>
              <a:t>10</a:t>
            </a:fld>
            <a:endParaRPr lang="en-US" altLang="fa-IR" sz="1200"/>
          </a:p>
        </p:txBody>
      </p:sp>
      <p:sp>
        <p:nvSpPr>
          <p:cNvPr id="2" name="Footer Placeholder 1"/>
          <p:cNvSpPr>
            <a:spLocks noGrp="1"/>
          </p:cNvSpPr>
          <p:nvPr>
            <p:ph type="ftr" sz="quarter" idx="12"/>
          </p:nvPr>
        </p:nvSpPr>
        <p:spPr/>
        <p:txBody>
          <a:bodyPr/>
          <a:lstStyle/>
          <a:p>
            <a:pPr>
              <a:defRPr/>
            </a:pPr>
            <a:endParaRPr lang="en-US"/>
          </a:p>
        </p:txBody>
      </p:sp>
      <p:sp>
        <p:nvSpPr>
          <p:cNvPr id="4" name="TextBox 3"/>
          <p:cNvSpPr txBox="1"/>
          <p:nvPr/>
        </p:nvSpPr>
        <p:spPr>
          <a:xfrm>
            <a:off x="642938" y="1785938"/>
            <a:ext cx="8001000" cy="3354387"/>
          </a:xfrm>
          <a:prstGeom prst="rect">
            <a:avLst/>
          </a:prstGeom>
          <a:noFill/>
        </p:spPr>
        <p:txBody>
          <a:bodyPr rtlCol="1">
            <a:spAutoFit/>
          </a:bodyPr>
          <a:lstStyle/>
          <a:p>
            <a:pPr algn="ctr" rtl="1">
              <a:defRPr/>
            </a:pPr>
            <a:r>
              <a:rPr lang="fa-IR" sz="2800" b="1" u="sng" dirty="0">
                <a:solidFill>
                  <a:schemeClr val="accent2">
                    <a:lumMod val="60000"/>
                    <a:lumOff val="40000"/>
                  </a:schemeClr>
                </a:solidFill>
                <a:cs typeface="Times New Roman" pitchFamily="18" charset="0"/>
              </a:rPr>
              <a:t>روش ديگر طبقه بندي اندازه گيري ها</a:t>
            </a:r>
            <a:endParaRPr lang="fa-IR" b="1" u="sng" dirty="0">
              <a:cs typeface="Times New Roman" pitchFamily="18" charset="0"/>
            </a:endParaRPr>
          </a:p>
          <a:p>
            <a:pPr algn="r" rtl="1">
              <a:defRPr/>
            </a:pPr>
            <a:endParaRPr lang="fa-IR" dirty="0"/>
          </a:p>
          <a:p>
            <a:pPr algn="just" rtl="1">
              <a:buFont typeface="Wingdings" pitchFamily="2" charset="2"/>
              <a:buChar char="v"/>
              <a:defRPr/>
            </a:pPr>
            <a:r>
              <a:rPr lang="fa-IR" sz="3200" dirty="0">
                <a:cs typeface="Times New Roman" pitchFamily="18" charset="0"/>
              </a:rPr>
              <a:t> </a:t>
            </a:r>
            <a:r>
              <a:rPr lang="fa-IR" sz="3200" b="1" dirty="0">
                <a:solidFill>
                  <a:srgbClr val="FFFF00"/>
                </a:solidFill>
                <a:cs typeface="Times New Roman" pitchFamily="18" charset="0"/>
              </a:rPr>
              <a:t>معيارهاي ارزيابي: </a:t>
            </a:r>
            <a:r>
              <a:rPr lang="fa-IR" sz="3200" dirty="0">
                <a:solidFill>
                  <a:srgbClr val="F8F8F8"/>
                </a:solidFill>
                <a:cs typeface="Times New Roman" pitchFamily="18" charset="0"/>
              </a:rPr>
              <a:t>كه</a:t>
            </a:r>
            <a:r>
              <a:rPr lang="fa-IR" sz="3200" b="1" dirty="0">
                <a:solidFill>
                  <a:srgbClr val="F8F8F8"/>
                </a:solidFill>
                <a:cs typeface="Times New Roman" pitchFamily="18" charset="0"/>
              </a:rPr>
              <a:t> </a:t>
            </a:r>
            <a:r>
              <a:rPr lang="fa-IR" sz="3200" dirty="0">
                <a:solidFill>
                  <a:srgbClr val="F8F8F8"/>
                </a:solidFill>
                <a:cs typeface="Times New Roman" pitchFamily="18" charset="0"/>
              </a:rPr>
              <a:t>با صفات مشخصي ازاقلام ارتباط دارد كه مي تواند به طور مستقيم يا غير مستقيم بدست آيد.</a:t>
            </a:r>
          </a:p>
          <a:p>
            <a:pPr algn="just" rtl="1">
              <a:buFont typeface="Wingdings" pitchFamily="2" charset="2"/>
              <a:buChar char="v"/>
              <a:defRPr/>
            </a:pPr>
            <a:endParaRPr lang="fa-IR" sz="3200" dirty="0">
              <a:cs typeface="Times New Roman" pitchFamily="18" charset="0"/>
            </a:endParaRPr>
          </a:p>
          <a:p>
            <a:pPr algn="just" rtl="1">
              <a:buFont typeface="Wingdings" pitchFamily="2" charset="2"/>
              <a:buChar char="v"/>
              <a:defRPr/>
            </a:pPr>
            <a:r>
              <a:rPr lang="fa-IR" sz="3200" dirty="0">
                <a:cs typeface="Times New Roman" pitchFamily="18" charset="0"/>
              </a:rPr>
              <a:t> </a:t>
            </a:r>
            <a:r>
              <a:rPr lang="fa-IR" sz="3200" b="1" dirty="0">
                <a:solidFill>
                  <a:srgbClr val="FFFF00"/>
                </a:solidFill>
                <a:cs typeface="Times New Roman" pitchFamily="18" charset="0"/>
              </a:rPr>
              <a:t>معيارهاي پيش بيني: </a:t>
            </a:r>
            <a:r>
              <a:rPr lang="fa-IR" sz="3200" dirty="0">
                <a:solidFill>
                  <a:srgbClr val="F8F8F8"/>
                </a:solidFill>
                <a:cs typeface="Times New Roman" pitchFamily="18" charset="0"/>
              </a:rPr>
              <a:t>كه باعواملي ارتباط دارد كه معرف وضعيت هايي درآينده است</a:t>
            </a:r>
            <a:r>
              <a:rPr lang="fa-IR" sz="3200" dirty="0"/>
              <a:t>.</a:t>
            </a:r>
          </a:p>
        </p:txBody>
      </p:sp>
    </p:spTree>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cs typeface="B Zar" panose="00000400000000000000" pitchFamily="2" charset="-78"/>
              </a:defRPr>
            </a:lvl1pPr>
            <a:lvl2pPr marL="742950" indent="-285750" eaLnBrk="0" hangingPunct="0">
              <a:defRPr kumimoji="1" sz="2400">
                <a:solidFill>
                  <a:schemeClr val="tx1"/>
                </a:solidFill>
                <a:latin typeface="Times New Roman" panose="02020603050405020304" pitchFamily="18" charset="0"/>
                <a:cs typeface="B Zar" panose="00000400000000000000" pitchFamily="2" charset="-78"/>
              </a:defRPr>
            </a:lvl2pPr>
            <a:lvl3pPr marL="1143000" indent="-228600" eaLnBrk="0" hangingPunct="0">
              <a:defRPr kumimoji="1" sz="2400">
                <a:solidFill>
                  <a:schemeClr val="tx1"/>
                </a:solidFill>
                <a:latin typeface="Times New Roman" panose="02020603050405020304" pitchFamily="18" charset="0"/>
                <a:cs typeface="B Zar" panose="00000400000000000000" pitchFamily="2" charset="-78"/>
              </a:defRPr>
            </a:lvl3pPr>
            <a:lvl4pPr marL="1600200" indent="-228600" eaLnBrk="0" hangingPunct="0">
              <a:defRPr kumimoji="1" sz="2400">
                <a:solidFill>
                  <a:schemeClr val="tx1"/>
                </a:solidFill>
                <a:latin typeface="Times New Roman" panose="02020603050405020304" pitchFamily="18" charset="0"/>
                <a:cs typeface="B Zar" panose="00000400000000000000" pitchFamily="2" charset="-78"/>
              </a:defRPr>
            </a:lvl4pPr>
            <a:lvl5pPr marL="2057400" indent="-228600" eaLnBrk="0" hangingPunct="0">
              <a:defRPr kumimoji="1" sz="2400">
                <a:solidFill>
                  <a:schemeClr val="tx1"/>
                </a:solidFill>
                <a:latin typeface="Times New Roman" panose="02020603050405020304" pitchFamily="18" charset="0"/>
                <a:cs typeface="B Zar" panose="00000400000000000000" pitchFamily="2" charset="-7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cs typeface="B Zar" panose="00000400000000000000" pitchFamily="2" charset="-7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cs typeface="B Zar" panose="00000400000000000000" pitchFamily="2" charset="-7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cs typeface="B Zar" panose="00000400000000000000" pitchFamily="2" charset="-7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cs typeface="B Zar" panose="00000400000000000000" pitchFamily="2" charset="-78"/>
              </a:defRPr>
            </a:lvl9pPr>
          </a:lstStyle>
          <a:p>
            <a:pPr eaLnBrk="1" hangingPunct="1"/>
            <a:fld id="{A11E9EBB-7B6E-493A-99D0-691108E7B31D}" type="slidenum">
              <a:rPr lang="en-US" altLang="fa-IR" sz="1200"/>
              <a:pPr eaLnBrk="1" hangingPunct="1"/>
              <a:t>11</a:t>
            </a:fld>
            <a:endParaRPr lang="en-US" altLang="fa-IR" sz="1200"/>
          </a:p>
        </p:txBody>
      </p:sp>
      <p:sp>
        <p:nvSpPr>
          <p:cNvPr id="2" name="Footer Placeholder 1"/>
          <p:cNvSpPr>
            <a:spLocks noGrp="1"/>
          </p:cNvSpPr>
          <p:nvPr>
            <p:ph type="ftr" sz="quarter" idx="12"/>
          </p:nvPr>
        </p:nvSpPr>
        <p:spPr/>
        <p:txBody>
          <a:bodyPr/>
          <a:lstStyle/>
          <a:p>
            <a:pPr>
              <a:defRPr/>
            </a:pPr>
            <a:endParaRPr lang="en-US"/>
          </a:p>
        </p:txBody>
      </p:sp>
      <p:sp>
        <p:nvSpPr>
          <p:cNvPr id="4" name="TextBox 3"/>
          <p:cNvSpPr txBox="1"/>
          <p:nvPr/>
        </p:nvSpPr>
        <p:spPr>
          <a:xfrm>
            <a:off x="428625" y="1214438"/>
            <a:ext cx="8358188" cy="584200"/>
          </a:xfrm>
          <a:prstGeom prst="rect">
            <a:avLst/>
          </a:prstGeom>
          <a:noFill/>
        </p:spPr>
        <p:txBody>
          <a:bodyPr rtlCol="1">
            <a:spAutoFit/>
          </a:bodyPr>
          <a:lstStyle/>
          <a:p>
            <a:pPr algn="ctr" rtl="1">
              <a:defRPr/>
            </a:pPr>
            <a:r>
              <a:rPr lang="fa-IR" sz="3200" b="1" u="sng" dirty="0">
                <a:solidFill>
                  <a:schemeClr val="accent2">
                    <a:lumMod val="60000"/>
                    <a:lumOff val="40000"/>
                  </a:schemeClr>
                </a:solidFill>
                <a:cs typeface="Times New Roman" pitchFamily="18" charset="0"/>
              </a:rPr>
              <a:t>فرآيند اندازه گيري</a:t>
            </a:r>
          </a:p>
        </p:txBody>
      </p:sp>
      <p:sp>
        <p:nvSpPr>
          <p:cNvPr id="16389" name="TextBox 5"/>
          <p:cNvSpPr txBox="1">
            <a:spLocks noChangeArrowheads="1"/>
          </p:cNvSpPr>
          <p:nvPr/>
        </p:nvSpPr>
        <p:spPr bwMode="auto">
          <a:xfrm>
            <a:off x="357188" y="2143125"/>
            <a:ext cx="7929562"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cs typeface="B Zar" panose="00000400000000000000" pitchFamily="2" charset="-78"/>
              </a:defRPr>
            </a:lvl1pPr>
            <a:lvl2pPr marL="742950" indent="-285750" eaLnBrk="0" hangingPunct="0">
              <a:defRPr kumimoji="1" sz="2400">
                <a:solidFill>
                  <a:schemeClr val="tx1"/>
                </a:solidFill>
                <a:latin typeface="Times New Roman" panose="02020603050405020304" pitchFamily="18" charset="0"/>
                <a:cs typeface="B Zar" panose="00000400000000000000" pitchFamily="2" charset="-78"/>
              </a:defRPr>
            </a:lvl2pPr>
            <a:lvl3pPr marL="1143000" indent="-228600" eaLnBrk="0" hangingPunct="0">
              <a:defRPr kumimoji="1" sz="2400">
                <a:solidFill>
                  <a:schemeClr val="tx1"/>
                </a:solidFill>
                <a:latin typeface="Times New Roman" panose="02020603050405020304" pitchFamily="18" charset="0"/>
                <a:cs typeface="B Zar" panose="00000400000000000000" pitchFamily="2" charset="-78"/>
              </a:defRPr>
            </a:lvl3pPr>
            <a:lvl4pPr marL="1600200" indent="-228600" eaLnBrk="0" hangingPunct="0">
              <a:defRPr kumimoji="1" sz="2400">
                <a:solidFill>
                  <a:schemeClr val="tx1"/>
                </a:solidFill>
                <a:latin typeface="Times New Roman" panose="02020603050405020304" pitchFamily="18" charset="0"/>
                <a:cs typeface="B Zar" panose="00000400000000000000" pitchFamily="2" charset="-78"/>
              </a:defRPr>
            </a:lvl4pPr>
            <a:lvl5pPr marL="2057400" indent="-228600" eaLnBrk="0" hangingPunct="0">
              <a:defRPr kumimoji="1" sz="2400">
                <a:solidFill>
                  <a:schemeClr val="tx1"/>
                </a:solidFill>
                <a:latin typeface="Times New Roman" panose="02020603050405020304" pitchFamily="18" charset="0"/>
                <a:cs typeface="B Zar" panose="00000400000000000000" pitchFamily="2" charset="-7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cs typeface="B Zar" panose="00000400000000000000" pitchFamily="2" charset="-7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cs typeface="B Zar" panose="00000400000000000000" pitchFamily="2" charset="-7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cs typeface="B Zar" panose="00000400000000000000" pitchFamily="2" charset="-7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cs typeface="B Zar" panose="00000400000000000000" pitchFamily="2" charset="-78"/>
              </a:defRPr>
            </a:lvl9pPr>
          </a:lstStyle>
          <a:p>
            <a:pPr algn="r" rtl="1" eaLnBrk="1" hangingPunct="1"/>
            <a:r>
              <a:rPr lang="fa-IR" altLang="fa-IR">
                <a:solidFill>
                  <a:srgbClr val="F8F8F8"/>
                </a:solidFill>
                <a:cs typeface="Times New Roman" panose="02020603050405020304" pitchFamily="18" charset="0"/>
              </a:rPr>
              <a:t>در فرايند اندازه گيري،عوامل گوناگوني اثر دارند.حتي هنگامي كه يك معيار ارزيابي مسقيم مورد استفاده قرار مي گيرد نمي توان نتيجه گرفت كه تنها يك معيار مطلقا صحيح وجود دارد.</a:t>
            </a:r>
          </a:p>
          <a:p>
            <a:pPr algn="r" rtl="1" eaLnBrk="1" hangingPunct="1"/>
            <a:r>
              <a:rPr lang="fa-IR" altLang="fa-IR">
                <a:solidFill>
                  <a:srgbClr val="F8F8F8"/>
                </a:solidFill>
                <a:cs typeface="Times New Roman" panose="02020603050405020304" pitchFamily="18" charset="0"/>
              </a:rPr>
              <a:t>يك معيار ساده از اين نوع مثلا شمارش وجه نقد به چند عامل به شرح زير بستگي دارد</a:t>
            </a:r>
            <a:r>
              <a:rPr lang="fa-IR" altLang="fa-IR">
                <a:cs typeface="Times New Roman" panose="02020603050405020304" pitchFamily="18" charset="0"/>
              </a:rPr>
              <a:t>:</a:t>
            </a:r>
          </a:p>
          <a:p>
            <a:pPr algn="r" rtl="1" eaLnBrk="1" hangingPunct="1">
              <a:buFont typeface="Wingdings" panose="05000000000000000000" pitchFamily="2" charset="2"/>
              <a:buChar char="§"/>
            </a:pPr>
            <a:r>
              <a:rPr lang="fa-IR" altLang="fa-IR">
                <a:solidFill>
                  <a:srgbClr val="FFFF00"/>
                </a:solidFill>
                <a:cs typeface="Times New Roman" panose="02020603050405020304" pitchFamily="18" charset="0"/>
              </a:rPr>
              <a:t> پول</a:t>
            </a:r>
          </a:p>
          <a:p>
            <a:pPr algn="r" rtl="1" eaLnBrk="1" hangingPunct="1">
              <a:buFont typeface="Wingdings" panose="05000000000000000000" pitchFamily="2" charset="2"/>
              <a:buChar char="§"/>
            </a:pPr>
            <a:r>
              <a:rPr lang="fa-IR" altLang="fa-IR">
                <a:solidFill>
                  <a:srgbClr val="FFFF00"/>
                </a:solidFill>
                <a:cs typeface="Times New Roman" panose="02020603050405020304" pitchFamily="18" charset="0"/>
              </a:rPr>
              <a:t> صفت مورد اندازه گيري</a:t>
            </a:r>
          </a:p>
          <a:p>
            <a:pPr algn="r" rtl="1" eaLnBrk="1" hangingPunct="1">
              <a:buFont typeface="Wingdings" panose="05000000000000000000" pitchFamily="2" charset="2"/>
              <a:buChar char="§"/>
            </a:pPr>
            <a:r>
              <a:rPr lang="fa-IR" altLang="fa-IR">
                <a:solidFill>
                  <a:srgbClr val="FFFF00"/>
                </a:solidFill>
                <a:cs typeface="Times New Roman" panose="02020603050405020304" pitchFamily="18" charset="0"/>
              </a:rPr>
              <a:t> شخص اندازه گير</a:t>
            </a:r>
          </a:p>
          <a:p>
            <a:pPr algn="r" rtl="1" eaLnBrk="1" hangingPunct="1">
              <a:buFont typeface="Wingdings" panose="05000000000000000000" pitchFamily="2" charset="2"/>
              <a:buChar char="§"/>
            </a:pPr>
            <a:r>
              <a:rPr lang="fa-IR" altLang="fa-IR">
                <a:solidFill>
                  <a:srgbClr val="FFFF00"/>
                </a:solidFill>
                <a:cs typeface="Times New Roman" panose="02020603050405020304" pitchFamily="18" charset="0"/>
              </a:rPr>
              <a:t> عمليات شمارش</a:t>
            </a:r>
          </a:p>
          <a:p>
            <a:pPr algn="r" rtl="1" eaLnBrk="1" hangingPunct="1">
              <a:buFont typeface="Wingdings" panose="05000000000000000000" pitchFamily="2" charset="2"/>
              <a:buChar char="§"/>
            </a:pPr>
            <a:r>
              <a:rPr lang="fa-IR" altLang="fa-IR">
                <a:solidFill>
                  <a:srgbClr val="FFFF00"/>
                </a:solidFill>
                <a:cs typeface="Times New Roman" panose="02020603050405020304" pitchFamily="18" charset="0"/>
              </a:rPr>
              <a:t>ابزارهاي موجود براي اندازه گيري</a:t>
            </a:r>
          </a:p>
          <a:p>
            <a:pPr algn="r" rtl="1" eaLnBrk="1" hangingPunct="1">
              <a:buFont typeface="Wingdings" panose="05000000000000000000" pitchFamily="2" charset="2"/>
              <a:buChar char="§"/>
            </a:pPr>
            <a:r>
              <a:rPr lang="fa-IR" altLang="fa-IR">
                <a:solidFill>
                  <a:srgbClr val="FFFF00"/>
                </a:solidFill>
                <a:cs typeface="Times New Roman" panose="02020603050405020304" pitchFamily="18" charset="0"/>
              </a:rPr>
              <a:t> محدوديتهاي موثر بر شخص اندازه گير</a:t>
            </a:r>
          </a:p>
        </p:txBody>
      </p:sp>
    </p:spTree>
  </p:cSld>
  <p:clrMapOvr>
    <a:masterClrMapping/>
  </p:clrMapOvr>
  <p:transition spd="slow">
    <p:circl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cs typeface="B Zar" panose="00000400000000000000" pitchFamily="2" charset="-78"/>
              </a:defRPr>
            </a:lvl1pPr>
            <a:lvl2pPr marL="742950" indent="-285750" eaLnBrk="0" hangingPunct="0">
              <a:defRPr kumimoji="1" sz="2400">
                <a:solidFill>
                  <a:schemeClr val="tx1"/>
                </a:solidFill>
                <a:latin typeface="Times New Roman" panose="02020603050405020304" pitchFamily="18" charset="0"/>
                <a:cs typeface="B Zar" panose="00000400000000000000" pitchFamily="2" charset="-78"/>
              </a:defRPr>
            </a:lvl2pPr>
            <a:lvl3pPr marL="1143000" indent="-228600" eaLnBrk="0" hangingPunct="0">
              <a:defRPr kumimoji="1" sz="2400">
                <a:solidFill>
                  <a:schemeClr val="tx1"/>
                </a:solidFill>
                <a:latin typeface="Times New Roman" panose="02020603050405020304" pitchFamily="18" charset="0"/>
                <a:cs typeface="B Zar" panose="00000400000000000000" pitchFamily="2" charset="-78"/>
              </a:defRPr>
            </a:lvl3pPr>
            <a:lvl4pPr marL="1600200" indent="-228600" eaLnBrk="0" hangingPunct="0">
              <a:defRPr kumimoji="1" sz="2400">
                <a:solidFill>
                  <a:schemeClr val="tx1"/>
                </a:solidFill>
                <a:latin typeface="Times New Roman" panose="02020603050405020304" pitchFamily="18" charset="0"/>
                <a:cs typeface="B Zar" panose="00000400000000000000" pitchFamily="2" charset="-78"/>
              </a:defRPr>
            </a:lvl4pPr>
            <a:lvl5pPr marL="2057400" indent="-228600" eaLnBrk="0" hangingPunct="0">
              <a:defRPr kumimoji="1" sz="2400">
                <a:solidFill>
                  <a:schemeClr val="tx1"/>
                </a:solidFill>
                <a:latin typeface="Times New Roman" panose="02020603050405020304" pitchFamily="18" charset="0"/>
                <a:cs typeface="B Zar" panose="00000400000000000000" pitchFamily="2" charset="-7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cs typeface="B Zar" panose="00000400000000000000" pitchFamily="2" charset="-7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cs typeface="B Zar" panose="00000400000000000000" pitchFamily="2" charset="-7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cs typeface="B Zar" panose="00000400000000000000" pitchFamily="2" charset="-7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cs typeface="B Zar" panose="00000400000000000000" pitchFamily="2" charset="-78"/>
              </a:defRPr>
            </a:lvl9pPr>
          </a:lstStyle>
          <a:p>
            <a:pPr eaLnBrk="1" hangingPunct="1"/>
            <a:fld id="{31ED77A0-7E3E-454A-8CC7-9150FD967048}" type="slidenum">
              <a:rPr lang="en-US" altLang="fa-IR" sz="1200"/>
              <a:pPr eaLnBrk="1" hangingPunct="1"/>
              <a:t>12</a:t>
            </a:fld>
            <a:endParaRPr lang="en-US" altLang="fa-IR" sz="1200"/>
          </a:p>
        </p:txBody>
      </p:sp>
      <p:sp>
        <p:nvSpPr>
          <p:cNvPr id="2" name="Footer Placeholder 1"/>
          <p:cNvSpPr>
            <a:spLocks noGrp="1"/>
          </p:cNvSpPr>
          <p:nvPr>
            <p:ph type="ftr" sz="quarter" idx="12"/>
          </p:nvPr>
        </p:nvSpPr>
        <p:spPr/>
        <p:txBody>
          <a:bodyPr/>
          <a:lstStyle/>
          <a:p>
            <a:pPr>
              <a:defRPr/>
            </a:pPr>
            <a:endParaRPr lang="en-US"/>
          </a:p>
        </p:txBody>
      </p:sp>
      <p:sp>
        <p:nvSpPr>
          <p:cNvPr id="17412" name="TextBox 3"/>
          <p:cNvSpPr txBox="1">
            <a:spLocks noChangeArrowheads="1"/>
          </p:cNvSpPr>
          <p:nvPr/>
        </p:nvSpPr>
        <p:spPr bwMode="auto">
          <a:xfrm>
            <a:off x="285750" y="2357438"/>
            <a:ext cx="8501063" cy="392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cs typeface="B Zar" panose="00000400000000000000" pitchFamily="2" charset="-78"/>
              </a:defRPr>
            </a:lvl1pPr>
            <a:lvl2pPr marL="742950" indent="-285750" eaLnBrk="0" hangingPunct="0">
              <a:defRPr kumimoji="1" sz="2400">
                <a:solidFill>
                  <a:schemeClr val="tx1"/>
                </a:solidFill>
                <a:latin typeface="Times New Roman" panose="02020603050405020304" pitchFamily="18" charset="0"/>
                <a:cs typeface="B Zar" panose="00000400000000000000" pitchFamily="2" charset="-78"/>
              </a:defRPr>
            </a:lvl2pPr>
            <a:lvl3pPr marL="1143000" indent="-228600" eaLnBrk="0" hangingPunct="0">
              <a:defRPr kumimoji="1" sz="2400">
                <a:solidFill>
                  <a:schemeClr val="tx1"/>
                </a:solidFill>
                <a:latin typeface="Times New Roman" panose="02020603050405020304" pitchFamily="18" charset="0"/>
                <a:cs typeface="B Zar" panose="00000400000000000000" pitchFamily="2" charset="-78"/>
              </a:defRPr>
            </a:lvl3pPr>
            <a:lvl4pPr marL="1600200" indent="-228600" eaLnBrk="0" hangingPunct="0">
              <a:defRPr kumimoji="1" sz="2400">
                <a:solidFill>
                  <a:schemeClr val="tx1"/>
                </a:solidFill>
                <a:latin typeface="Times New Roman" panose="02020603050405020304" pitchFamily="18" charset="0"/>
                <a:cs typeface="B Zar" panose="00000400000000000000" pitchFamily="2" charset="-78"/>
              </a:defRPr>
            </a:lvl4pPr>
            <a:lvl5pPr marL="2057400" indent="-228600" eaLnBrk="0" hangingPunct="0">
              <a:defRPr kumimoji="1" sz="2400">
                <a:solidFill>
                  <a:schemeClr val="tx1"/>
                </a:solidFill>
                <a:latin typeface="Times New Roman" panose="02020603050405020304" pitchFamily="18" charset="0"/>
                <a:cs typeface="B Zar" panose="00000400000000000000" pitchFamily="2" charset="-7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cs typeface="B Zar" panose="00000400000000000000" pitchFamily="2" charset="-7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cs typeface="B Zar" panose="00000400000000000000" pitchFamily="2" charset="-7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cs typeface="B Zar" panose="00000400000000000000" pitchFamily="2" charset="-7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cs typeface="B Zar" panose="00000400000000000000" pitchFamily="2" charset="-78"/>
              </a:defRPr>
            </a:lvl9pPr>
          </a:lstStyle>
          <a:p>
            <a:pPr algn="just" rtl="1" eaLnBrk="1" hangingPunct="1"/>
            <a:r>
              <a:rPr lang="fa-IR" altLang="fa-IR">
                <a:solidFill>
                  <a:srgbClr val="F8F8F8"/>
                </a:solidFill>
                <a:cs typeface="Times New Roman" panose="02020603050405020304" pitchFamily="18" charset="0"/>
              </a:rPr>
              <a:t>ساده ترین نوع سیستم اندازه گیری مقیاس اسمی است </a:t>
            </a:r>
            <a:r>
              <a:rPr lang="fa-IR" altLang="fa-IR" u="sng">
                <a:solidFill>
                  <a:srgbClr val="FFFF00"/>
                </a:solidFill>
                <a:cs typeface="Times New Roman" panose="02020603050405020304" pitchFamily="18" charset="0"/>
              </a:rPr>
              <a:t>مقیاس اسمی </a:t>
            </a:r>
            <a:r>
              <a:rPr lang="fa-IR" altLang="fa-IR">
                <a:solidFill>
                  <a:srgbClr val="F8F8F8"/>
                </a:solidFill>
                <a:cs typeface="Times New Roman" panose="02020603050405020304" pitchFamily="18" charset="0"/>
              </a:rPr>
              <a:t>یک سیستم طبقه بندی مشتمل بر اسامی است.</a:t>
            </a:r>
          </a:p>
          <a:p>
            <a:pPr algn="just" rtl="1" eaLnBrk="1" hangingPunct="1"/>
            <a:r>
              <a:rPr lang="fa-IR" altLang="fa-IR">
                <a:solidFill>
                  <a:srgbClr val="F8F8F8"/>
                </a:solidFill>
                <a:cs typeface="Times New Roman" panose="02020603050405020304" pitchFamily="18" charset="0"/>
              </a:rPr>
              <a:t>نوع دیگر ازسیستم </a:t>
            </a:r>
            <a:r>
              <a:rPr lang="fa-IR" altLang="fa-IR" u="sng">
                <a:solidFill>
                  <a:srgbClr val="FFFF00"/>
                </a:solidFill>
                <a:cs typeface="Times New Roman" panose="02020603050405020304" pitchFamily="18" charset="0"/>
              </a:rPr>
              <a:t>مقیاس ترتیبی </a:t>
            </a:r>
            <a:r>
              <a:rPr lang="fa-IR" altLang="fa-IR">
                <a:solidFill>
                  <a:srgbClr val="F8F8F8"/>
                </a:solidFill>
                <a:cs typeface="Times New Roman" panose="02020603050405020304" pitchFamily="18" charset="0"/>
              </a:rPr>
              <a:t>است.در این مقیاس ترتیبی اقلام به ترتیب اولویت فهرست و به هریک از اقلام شماره ای اختصاص داده می شود</a:t>
            </a:r>
            <a:r>
              <a:rPr lang="fa-IR" altLang="fa-IR">
                <a:cs typeface="Times New Roman" panose="02020603050405020304" pitchFamily="18" charset="0"/>
              </a:rPr>
              <a:t>.</a:t>
            </a:r>
          </a:p>
          <a:p>
            <a:pPr algn="just" rtl="1" eaLnBrk="1" hangingPunct="1"/>
            <a:r>
              <a:rPr lang="fa-IR" altLang="fa-IR">
                <a:solidFill>
                  <a:srgbClr val="F8F8F8"/>
                </a:solidFill>
                <a:cs typeface="Times New Roman" panose="02020603050405020304" pitchFamily="18" charset="0"/>
              </a:rPr>
              <a:t>نوع دیگر ازسیستم </a:t>
            </a:r>
            <a:r>
              <a:rPr lang="fa-IR" altLang="fa-IR" u="sng">
                <a:solidFill>
                  <a:srgbClr val="FFFF00"/>
                </a:solidFill>
                <a:cs typeface="Times New Roman" panose="02020603050405020304" pitchFamily="18" charset="0"/>
              </a:rPr>
              <a:t>مقیاس فاصله ای </a:t>
            </a:r>
            <a:r>
              <a:rPr lang="fa-IR" altLang="fa-IR">
                <a:solidFill>
                  <a:srgbClr val="F8F8F8"/>
                </a:solidFill>
                <a:cs typeface="Times New Roman" panose="02020603050405020304" pitchFamily="18" charset="0"/>
              </a:rPr>
              <a:t>است . بر خلاف مقیاس ترتیبی تغییر درصفت مورد اندازه گیری در هریک ازطبقات باید مساوی باشد.  </a:t>
            </a:r>
          </a:p>
          <a:p>
            <a:pPr algn="just" rtl="1" eaLnBrk="1" hangingPunct="1"/>
            <a:r>
              <a:rPr lang="fa-IR" altLang="fa-IR">
                <a:solidFill>
                  <a:srgbClr val="F8F8F8"/>
                </a:solidFill>
                <a:cs typeface="Times New Roman" panose="02020603050405020304" pitchFamily="18" charset="0"/>
              </a:rPr>
              <a:t> نوع دیگر مقیاس نسبی است. همانند مقیاس فاصله ای، تغییر در صفت مورد اندازه گیری هر یک از طبقات مساوی است.اما ویژگی دیگری را نیز در بر دارد در حسابداری به کار گیری مقیاس نسبی امکان پذیر است زیرا عدد صفر معرف نداشتن پول است</a:t>
            </a:r>
          </a:p>
        </p:txBody>
      </p:sp>
      <p:sp>
        <p:nvSpPr>
          <p:cNvPr id="5" name="TextBox 4"/>
          <p:cNvSpPr txBox="1"/>
          <p:nvPr/>
        </p:nvSpPr>
        <p:spPr>
          <a:xfrm>
            <a:off x="3214688" y="1571625"/>
            <a:ext cx="3143250" cy="584200"/>
          </a:xfrm>
          <a:prstGeom prst="rect">
            <a:avLst/>
          </a:prstGeom>
          <a:noFill/>
        </p:spPr>
        <p:txBody>
          <a:bodyPr rtlCol="1">
            <a:spAutoFit/>
          </a:bodyPr>
          <a:lstStyle/>
          <a:p>
            <a:pPr algn="ctr">
              <a:defRPr/>
            </a:pPr>
            <a:r>
              <a:rPr lang="fa-IR" sz="3200" b="1" u="sng" dirty="0">
                <a:solidFill>
                  <a:schemeClr val="bg1">
                    <a:lumMod val="60000"/>
                    <a:lumOff val="40000"/>
                  </a:schemeClr>
                </a:solidFill>
                <a:cs typeface="Times New Roman" pitchFamily="18" charset="0"/>
              </a:rPr>
              <a:t>انواع اندازه گیری </a:t>
            </a:r>
          </a:p>
        </p:txBody>
      </p:sp>
    </p:spTree>
  </p:cSld>
  <p:clrMapOvr>
    <a:masterClrMapping/>
  </p:clrMapOvr>
  <p:transition spd="slow">
    <p:wheel spokes="3"/>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cs typeface="B Zar" panose="00000400000000000000" pitchFamily="2" charset="-78"/>
              </a:defRPr>
            </a:lvl1pPr>
            <a:lvl2pPr marL="742950" indent="-285750" eaLnBrk="0" hangingPunct="0">
              <a:defRPr kumimoji="1" sz="2400">
                <a:solidFill>
                  <a:schemeClr val="tx1"/>
                </a:solidFill>
                <a:latin typeface="Times New Roman" panose="02020603050405020304" pitchFamily="18" charset="0"/>
                <a:cs typeface="B Zar" panose="00000400000000000000" pitchFamily="2" charset="-78"/>
              </a:defRPr>
            </a:lvl2pPr>
            <a:lvl3pPr marL="1143000" indent="-228600" eaLnBrk="0" hangingPunct="0">
              <a:defRPr kumimoji="1" sz="2400">
                <a:solidFill>
                  <a:schemeClr val="tx1"/>
                </a:solidFill>
                <a:latin typeface="Times New Roman" panose="02020603050405020304" pitchFamily="18" charset="0"/>
                <a:cs typeface="B Zar" panose="00000400000000000000" pitchFamily="2" charset="-78"/>
              </a:defRPr>
            </a:lvl3pPr>
            <a:lvl4pPr marL="1600200" indent="-228600" eaLnBrk="0" hangingPunct="0">
              <a:defRPr kumimoji="1" sz="2400">
                <a:solidFill>
                  <a:schemeClr val="tx1"/>
                </a:solidFill>
                <a:latin typeface="Times New Roman" panose="02020603050405020304" pitchFamily="18" charset="0"/>
                <a:cs typeface="B Zar" panose="00000400000000000000" pitchFamily="2" charset="-78"/>
              </a:defRPr>
            </a:lvl4pPr>
            <a:lvl5pPr marL="2057400" indent="-228600" eaLnBrk="0" hangingPunct="0">
              <a:defRPr kumimoji="1" sz="2400">
                <a:solidFill>
                  <a:schemeClr val="tx1"/>
                </a:solidFill>
                <a:latin typeface="Times New Roman" panose="02020603050405020304" pitchFamily="18" charset="0"/>
                <a:cs typeface="B Zar" panose="00000400000000000000" pitchFamily="2" charset="-7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cs typeface="B Zar" panose="00000400000000000000" pitchFamily="2" charset="-7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cs typeface="B Zar" panose="00000400000000000000" pitchFamily="2" charset="-7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cs typeface="B Zar" panose="00000400000000000000" pitchFamily="2" charset="-7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cs typeface="B Zar" panose="00000400000000000000" pitchFamily="2" charset="-78"/>
              </a:defRPr>
            </a:lvl9pPr>
          </a:lstStyle>
          <a:p>
            <a:pPr eaLnBrk="1" hangingPunct="1"/>
            <a:fld id="{9A3E37C6-5DF3-4642-AC79-3338C12AEFA8}" type="slidenum">
              <a:rPr lang="en-US" altLang="fa-IR" sz="1200"/>
              <a:pPr eaLnBrk="1" hangingPunct="1"/>
              <a:t>13</a:t>
            </a:fld>
            <a:endParaRPr lang="en-US" altLang="fa-IR" sz="1200"/>
          </a:p>
        </p:txBody>
      </p:sp>
      <p:sp>
        <p:nvSpPr>
          <p:cNvPr id="2" name="Footer Placeholder 1"/>
          <p:cNvSpPr>
            <a:spLocks noGrp="1"/>
          </p:cNvSpPr>
          <p:nvPr>
            <p:ph type="ftr" sz="quarter" idx="12"/>
          </p:nvPr>
        </p:nvSpPr>
        <p:spPr/>
        <p:txBody>
          <a:bodyPr/>
          <a:lstStyle/>
          <a:p>
            <a:pPr>
              <a:defRPr/>
            </a:pPr>
            <a:endParaRPr lang="en-US"/>
          </a:p>
        </p:txBody>
      </p:sp>
      <p:sp>
        <p:nvSpPr>
          <p:cNvPr id="4" name="TextBox 3"/>
          <p:cNvSpPr txBox="1"/>
          <p:nvPr/>
        </p:nvSpPr>
        <p:spPr>
          <a:xfrm>
            <a:off x="1428750" y="1643063"/>
            <a:ext cx="6072188" cy="646112"/>
          </a:xfrm>
          <a:prstGeom prst="rect">
            <a:avLst/>
          </a:prstGeom>
          <a:noFill/>
        </p:spPr>
        <p:txBody>
          <a:bodyPr rtlCol="1">
            <a:spAutoFit/>
          </a:bodyPr>
          <a:lstStyle/>
          <a:p>
            <a:pPr algn="ctr" rtl="1">
              <a:defRPr/>
            </a:pPr>
            <a:r>
              <a:rPr lang="fa-IR" sz="3600" b="1" u="sng" dirty="0">
                <a:solidFill>
                  <a:schemeClr val="bg1">
                    <a:lumMod val="60000"/>
                    <a:lumOff val="40000"/>
                  </a:schemeClr>
                </a:solidFill>
                <a:cs typeface="Times New Roman" pitchFamily="18" charset="0"/>
              </a:rPr>
              <a:t>كيفيت اندازه گيري</a:t>
            </a:r>
          </a:p>
        </p:txBody>
      </p:sp>
      <p:sp>
        <p:nvSpPr>
          <p:cNvPr id="18437" name="TextBox 4"/>
          <p:cNvSpPr txBox="1">
            <a:spLocks noChangeArrowheads="1"/>
          </p:cNvSpPr>
          <p:nvPr/>
        </p:nvSpPr>
        <p:spPr bwMode="auto">
          <a:xfrm>
            <a:off x="571500" y="2786063"/>
            <a:ext cx="7858125"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cs typeface="B Zar" panose="00000400000000000000" pitchFamily="2" charset="-78"/>
              </a:defRPr>
            </a:lvl1pPr>
            <a:lvl2pPr marL="742950" indent="-285750" eaLnBrk="0" hangingPunct="0">
              <a:defRPr kumimoji="1" sz="2400">
                <a:solidFill>
                  <a:schemeClr val="tx1"/>
                </a:solidFill>
                <a:latin typeface="Times New Roman" panose="02020603050405020304" pitchFamily="18" charset="0"/>
                <a:cs typeface="B Zar" panose="00000400000000000000" pitchFamily="2" charset="-78"/>
              </a:defRPr>
            </a:lvl2pPr>
            <a:lvl3pPr marL="1143000" indent="-228600" eaLnBrk="0" hangingPunct="0">
              <a:defRPr kumimoji="1" sz="2400">
                <a:solidFill>
                  <a:schemeClr val="tx1"/>
                </a:solidFill>
                <a:latin typeface="Times New Roman" panose="02020603050405020304" pitchFamily="18" charset="0"/>
                <a:cs typeface="B Zar" panose="00000400000000000000" pitchFamily="2" charset="-78"/>
              </a:defRPr>
            </a:lvl3pPr>
            <a:lvl4pPr marL="1600200" indent="-228600" eaLnBrk="0" hangingPunct="0">
              <a:defRPr kumimoji="1" sz="2400">
                <a:solidFill>
                  <a:schemeClr val="tx1"/>
                </a:solidFill>
                <a:latin typeface="Times New Roman" panose="02020603050405020304" pitchFamily="18" charset="0"/>
                <a:cs typeface="B Zar" panose="00000400000000000000" pitchFamily="2" charset="-78"/>
              </a:defRPr>
            </a:lvl4pPr>
            <a:lvl5pPr marL="2057400" indent="-228600" eaLnBrk="0" hangingPunct="0">
              <a:defRPr kumimoji="1" sz="2400">
                <a:solidFill>
                  <a:schemeClr val="tx1"/>
                </a:solidFill>
                <a:latin typeface="Times New Roman" panose="02020603050405020304" pitchFamily="18" charset="0"/>
                <a:cs typeface="B Zar" panose="00000400000000000000" pitchFamily="2" charset="-7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cs typeface="B Zar" panose="00000400000000000000" pitchFamily="2" charset="-7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cs typeface="B Zar" panose="00000400000000000000" pitchFamily="2" charset="-7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cs typeface="B Zar" panose="00000400000000000000" pitchFamily="2" charset="-7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cs typeface="B Zar" panose="00000400000000000000" pitchFamily="2" charset="-78"/>
              </a:defRPr>
            </a:lvl9pPr>
          </a:lstStyle>
          <a:p>
            <a:pPr algn="just" rtl="1" eaLnBrk="1" hangingPunct="1"/>
            <a:r>
              <a:rPr lang="fa-IR" altLang="fa-IR" sz="3200">
                <a:solidFill>
                  <a:srgbClr val="F8F8F8"/>
                </a:solidFill>
                <a:cs typeface="Times New Roman" panose="02020603050405020304" pitchFamily="18" charset="0"/>
              </a:rPr>
              <a:t>به منظور تجزيه وتحليل ارزش واعتبار يك معيار لازم است چند كيفيت مورد توجه قرار گيرد.نظر به اينكه اشخاص اندازه گير ومهارتهاي آنان،ابزارها،وتكنيكهاي اندازه گيري حايز اهميت بسيار مي باشند مي توان توافق بين اشخاص اندازه گير را از ديدگاه آمار يك ضابطه محسوب كرد.</a:t>
            </a:r>
          </a:p>
          <a:p>
            <a:pPr algn="r" rtl="1" eaLnBrk="1" hangingPunct="1"/>
            <a:endParaRPr lang="fa-IR" altLang="fa-IR" sz="3200"/>
          </a:p>
        </p:txBody>
      </p:sp>
    </p:spTree>
  </p:cSld>
  <p:clrMapOvr>
    <a:masterClrMapping/>
  </p:clrMapOvr>
  <p:transition>
    <p:zoom dir="in"/>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cs typeface="B Zar" panose="00000400000000000000" pitchFamily="2" charset="-78"/>
              </a:defRPr>
            </a:lvl1pPr>
            <a:lvl2pPr marL="742950" indent="-285750" eaLnBrk="0" hangingPunct="0">
              <a:defRPr kumimoji="1" sz="2400">
                <a:solidFill>
                  <a:schemeClr val="tx1"/>
                </a:solidFill>
                <a:latin typeface="Times New Roman" panose="02020603050405020304" pitchFamily="18" charset="0"/>
                <a:cs typeface="B Zar" panose="00000400000000000000" pitchFamily="2" charset="-78"/>
              </a:defRPr>
            </a:lvl2pPr>
            <a:lvl3pPr marL="1143000" indent="-228600" eaLnBrk="0" hangingPunct="0">
              <a:defRPr kumimoji="1" sz="2400">
                <a:solidFill>
                  <a:schemeClr val="tx1"/>
                </a:solidFill>
                <a:latin typeface="Times New Roman" panose="02020603050405020304" pitchFamily="18" charset="0"/>
                <a:cs typeface="B Zar" panose="00000400000000000000" pitchFamily="2" charset="-78"/>
              </a:defRPr>
            </a:lvl3pPr>
            <a:lvl4pPr marL="1600200" indent="-228600" eaLnBrk="0" hangingPunct="0">
              <a:defRPr kumimoji="1" sz="2400">
                <a:solidFill>
                  <a:schemeClr val="tx1"/>
                </a:solidFill>
                <a:latin typeface="Times New Roman" panose="02020603050405020304" pitchFamily="18" charset="0"/>
                <a:cs typeface="B Zar" panose="00000400000000000000" pitchFamily="2" charset="-78"/>
              </a:defRPr>
            </a:lvl4pPr>
            <a:lvl5pPr marL="2057400" indent="-228600" eaLnBrk="0" hangingPunct="0">
              <a:defRPr kumimoji="1" sz="2400">
                <a:solidFill>
                  <a:schemeClr val="tx1"/>
                </a:solidFill>
                <a:latin typeface="Times New Roman" panose="02020603050405020304" pitchFamily="18" charset="0"/>
                <a:cs typeface="B Zar" panose="00000400000000000000" pitchFamily="2" charset="-7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cs typeface="B Zar" panose="00000400000000000000" pitchFamily="2" charset="-7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cs typeface="B Zar" panose="00000400000000000000" pitchFamily="2" charset="-7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cs typeface="B Zar" panose="00000400000000000000" pitchFamily="2" charset="-7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cs typeface="B Zar" panose="00000400000000000000" pitchFamily="2" charset="-78"/>
              </a:defRPr>
            </a:lvl9pPr>
          </a:lstStyle>
          <a:p>
            <a:pPr eaLnBrk="1" hangingPunct="1"/>
            <a:fld id="{4B1438D3-02A4-436D-8D3A-FF43BB721BAE}" type="slidenum">
              <a:rPr lang="en-US" altLang="fa-IR" sz="1200"/>
              <a:pPr eaLnBrk="1" hangingPunct="1"/>
              <a:t>14</a:t>
            </a:fld>
            <a:endParaRPr lang="en-US" altLang="fa-IR" sz="1200"/>
          </a:p>
        </p:txBody>
      </p:sp>
      <p:sp>
        <p:nvSpPr>
          <p:cNvPr id="2" name="Footer Placeholder 1"/>
          <p:cNvSpPr>
            <a:spLocks noGrp="1"/>
          </p:cNvSpPr>
          <p:nvPr>
            <p:ph type="ftr" sz="quarter" idx="12"/>
          </p:nvPr>
        </p:nvSpPr>
        <p:spPr/>
        <p:txBody>
          <a:bodyPr/>
          <a:lstStyle/>
          <a:p>
            <a:pPr>
              <a:defRPr/>
            </a:pPr>
            <a:endParaRPr lang="en-US"/>
          </a:p>
        </p:txBody>
      </p:sp>
      <p:sp>
        <p:nvSpPr>
          <p:cNvPr id="4" name="TextBox 3"/>
          <p:cNvSpPr txBox="1"/>
          <p:nvPr/>
        </p:nvSpPr>
        <p:spPr>
          <a:xfrm>
            <a:off x="571500" y="1500188"/>
            <a:ext cx="8143875" cy="4857750"/>
          </a:xfrm>
          <a:prstGeom prst="rect">
            <a:avLst/>
          </a:prstGeom>
          <a:noFill/>
        </p:spPr>
        <p:txBody>
          <a:bodyPr rtlCol="1">
            <a:spAutoFit/>
          </a:bodyPr>
          <a:lstStyle/>
          <a:p>
            <a:pPr algn="just" rtl="1">
              <a:defRPr/>
            </a:pPr>
            <a:r>
              <a:rPr lang="fa-IR" dirty="0">
                <a:solidFill>
                  <a:srgbClr val="F8F8F8"/>
                </a:solidFill>
                <a:cs typeface="Times New Roman" pitchFamily="18" charset="0"/>
              </a:rPr>
              <a:t>ويژگي هاي مرتبط با معيارهاي ارزيابي وپيش بيني كه بر كيفيت اندازه گيري تاثير دارند:</a:t>
            </a:r>
          </a:p>
          <a:p>
            <a:pPr marL="457200" indent="-457200" algn="just" rtl="1">
              <a:buFont typeface="+mj-lt"/>
              <a:buAutoNum type="arabicParenR"/>
              <a:defRPr/>
            </a:pPr>
            <a:endParaRPr lang="fa-IR" dirty="0">
              <a:cs typeface="Times New Roman" pitchFamily="18" charset="0"/>
            </a:endParaRPr>
          </a:p>
          <a:p>
            <a:pPr marL="457200" indent="-457200" algn="just" rtl="1">
              <a:buFont typeface="+mj-lt"/>
              <a:buAutoNum type="arabicParenR"/>
              <a:defRPr/>
            </a:pPr>
            <a:r>
              <a:rPr lang="fa-IR" b="1" dirty="0">
                <a:solidFill>
                  <a:srgbClr val="FFFF00"/>
                </a:solidFill>
                <a:cs typeface="Times New Roman" pitchFamily="18" charset="0"/>
              </a:rPr>
              <a:t>عينيت</a:t>
            </a:r>
            <a:r>
              <a:rPr lang="fa-IR" dirty="0">
                <a:cs typeface="Times New Roman" pitchFamily="18" charset="0"/>
              </a:rPr>
              <a:t> </a:t>
            </a:r>
            <a:r>
              <a:rPr lang="fa-IR" dirty="0">
                <a:solidFill>
                  <a:srgbClr val="F8F8F8"/>
                </a:solidFill>
                <a:cs typeface="Times New Roman" pitchFamily="18" charset="0"/>
              </a:rPr>
              <a:t>كه همان ارزيابي اتفاق راي اشخاص مي باشدكه فرمول آن واريانس است.</a:t>
            </a:r>
          </a:p>
          <a:p>
            <a:pPr marL="457200" indent="-457200" algn="just" rtl="1">
              <a:buFont typeface="+mj-lt"/>
              <a:buAutoNum type="arabicParenR"/>
              <a:defRPr/>
            </a:pPr>
            <a:endParaRPr lang="fa-IR" dirty="0">
              <a:cs typeface="Times New Roman" pitchFamily="18" charset="0"/>
            </a:endParaRPr>
          </a:p>
          <a:p>
            <a:pPr marL="457200" indent="-457200" algn="just" rtl="1">
              <a:buFont typeface="+mj-lt"/>
              <a:buAutoNum type="arabicParenR"/>
              <a:defRPr/>
            </a:pPr>
            <a:r>
              <a:rPr lang="fa-IR" b="1" dirty="0">
                <a:solidFill>
                  <a:srgbClr val="FFFF00"/>
                </a:solidFill>
                <a:cs typeface="Times New Roman" pitchFamily="18" charset="0"/>
              </a:rPr>
              <a:t> مفيد بودن اطلاعات</a:t>
            </a:r>
          </a:p>
          <a:p>
            <a:pPr marL="457200" indent="-457200" algn="just" rtl="1">
              <a:buFont typeface="+mj-lt"/>
              <a:buAutoNum type="arabicParenR"/>
              <a:defRPr/>
            </a:pPr>
            <a:endParaRPr lang="fa-IR" dirty="0">
              <a:cs typeface="Times New Roman" pitchFamily="18" charset="0"/>
            </a:endParaRPr>
          </a:p>
          <a:p>
            <a:pPr marL="457200" indent="-457200" algn="just" rtl="1">
              <a:buFont typeface="+mj-lt"/>
              <a:buAutoNum type="arabicParenR"/>
              <a:defRPr/>
            </a:pPr>
            <a:r>
              <a:rPr lang="fa-IR" dirty="0">
                <a:solidFill>
                  <a:srgbClr val="FFFF00"/>
                </a:solidFill>
                <a:cs typeface="Times New Roman" pitchFamily="18" charset="0"/>
              </a:rPr>
              <a:t> </a:t>
            </a:r>
            <a:r>
              <a:rPr lang="fa-IR" b="1" dirty="0">
                <a:solidFill>
                  <a:srgbClr val="FFFF00"/>
                </a:solidFill>
                <a:cs typeface="Times New Roman" pitchFamily="18" charset="0"/>
              </a:rPr>
              <a:t>به موقع بودن اطلاعات </a:t>
            </a:r>
            <a:r>
              <a:rPr lang="fa-IR" dirty="0">
                <a:solidFill>
                  <a:srgbClr val="F8F8F8"/>
                </a:solidFill>
                <a:cs typeface="Times New Roman" pitchFamily="18" charset="0"/>
              </a:rPr>
              <a:t>كه مستلزم هزينه زياد است وبا هزينه تهيه اطلاعات در اغلب موارد تعارض داردبنابراين بايد در فرايند تدوين استانداردها لحاظ شود.</a:t>
            </a:r>
          </a:p>
          <a:p>
            <a:pPr marL="457200" indent="-457200" algn="just" rtl="1">
              <a:buFont typeface="+mj-lt"/>
              <a:buAutoNum type="arabicParenR"/>
              <a:defRPr/>
            </a:pPr>
            <a:endParaRPr lang="fa-IR" dirty="0">
              <a:cs typeface="Times New Roman" pitchFamily="18" charset="0"/>
            </a:endParaRPr>
          </a:p>
          <a:p>
            <a:pPr marL="457200" indent="-457200" algn="just" rtl="1">
              <a:buFont typeface="+mj-lt"/>
              <a:buAutoNum type="arabicParenR"/>
              <a:defRPr/>
            </a:pPr>
            <a:r>
              <a:rPr lang="fa-IR" dirty="0">
                <a:cs typeface="Times New Roman" pitchFamily="18" charset="0"/>
              </a:rPr>
              <a:t> </a:t>
            </a:r>
            <a:r>
              <a:rPr lang="fa-IR" b="1" dirty="0">
                <a:solidFill>
                  <a:srgbClr val="FFFF00"/>
                </a:solidFill>
                <a:cs typeface="Times New Roman" pitchFamily="18" charset="0"/>
              </a:rPr>
              <a:t>هزينه تهيه اطلاعات</a:t>
            </a:r>
          </a:p>
        </p:txBody>
      </p:sp>
    </p:spTree>
  </p:cSld>
  <p:clrMapOvr>
    <a:masterClrMapping/>
  </p:clrMapOvr>
  <p:transition spd="slow">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fa-IR"/>
          </a:p>
        </p:txBody>
      </p:sp>
      <p:sp>
        <p:nvSpPr>
          <p:cNvPr id="8" name="Content Placeholder 7"/>
          <p:cNvSpPr>
            <a:spLocks noGrp="1"/>
          </p:cNvSpPr>
          <p:nvPr>
            <p:ph idx="4294967295"/>
          </p:nvPr>
        </p:nvSpPr>
        <p:spPr/>
        <p:txBody>
          <a:bodyPr/>
          <a:lstStyle/>
          <a:p>
            <a:endParaRPr lang="fa-IR"/>
          </a:p>
        </p:txBody>
      </p:sp>
      <p:pic>
        <p:nvPicPr>
          <p:cNvPr id="1026" name="Picture 2"/>
          <p:cNvPicPr>
            <a:picLocks noChangeAspect="1" noChangeArrowheads="1"/>
          </p:cNvPicPr>
          <p:nvPr/>
        </p:nvPicPr>
        <p:blipFill>
          <a:blip r:embed="rId3"/>
          <a:srcRect/>
          <a:stretch>
            <a:fillRect/>
          </a:stretch>
        </p:blipFill>
        <p:spPr bwMode="auto">
          <a:xfrm>
            <a:off x="-32" y="-24"/>
            <a:ext cx="9144000" cy="6858000"/>
          </a:xfrm>
          <a:prstGeom prst="rect">
            <a:avLst/>
          </a:prstGeom>
          <a:noFill/>
          <a:ln w="9525">
            <a:noFill/>
            <a:miter lim="800000"/>
            <a:headEnd/>
            <a:tailEnd/>
          </a:ln>
          <a:effectLst/>
        </p:spPr>
      </p:pic>
    </p:spTree>
    <p:extLst>
      <p:ext uri="{BB962C8B-B14F-4D97-AF65-F5344CB8AC3E}">
        <p14:creationId xmlns:p14="http://schemas.microsoft.com/office/powerpoint/2010/main" val="1189504825"/>
      </p:ext>
    </p:extLst>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0"/>
            <a:ext cx="9144000" cy="6858000"/>
          </a:xfrm>
        </p:spPr>
        <p:txBody>
          <a:bodyPr>
            <a:normAutofit/>
          </a:bodyPr>
          <a:lstStyle/>
          <a:p>
            <a:pPr>
              <a:buNone/>
            </a:pPr>
            <a:r>
              <a:rPr lang="fa-IR" sz="4400" dirty="0" smtClean="0"/>
              <a:t>رئوس مطالب فصل:</a:t>
            </a:r>
          </a:p>
          <a:p>
            <a:r>
              <a:rPr lang="fa-IR" dirty="0" smtClean="0"/>
              <a:t>چکیده</a:t>
            </a:r>
          </a:p>
          <a:p>
            <a:r>
              <a:rPr lang="fa-IR" dirty="0" smtClean="0"/>
              <a:t>مقدمه</a:t>
            </a:r>
            <a:endParaRPr lang="fa-IR" dirty="0"/>
          </a:p>
          <a:p>
            <a:r>
              <a:rPr lang="fa-IR" dirty="0" smtClean="0"/>
              <a:t>روشهای علمی تحقیق</a:t>
            </a:r>
          </a:p>
          <a:p>
            <a:r>
              <a:rPr lang="fa-IR" dirty="0" smtClean="0"/>
              <a:t>تحقیقات مثبت حسابداری</a:t>
            </a:r>
          </a:p>
          <a:p>
            <a:r>
              <a:rPr lang="fa-IR" dirty="0" smtClean="0"/>
              <a:t>تئوری های دستوری و توصیفی</a:t>
            </a:r>
          </a:p>
          <a:p>
            <a:r>
              <a:rPr lang="fa-IR" dirty="0" smtClean="0"/>
              <a:t>روشهای قیاس و استقرا به عنوان روشهای مکمل</a:t>
            </a:r>
          </a:p>
          <a:p>
            <a:r>
              <a:rPr lang="fa-IR" dirty="0" smtClean="0"/>
              <a:t>هنر یا علم بودن حسابداری</a:t>
            </a:r>
          </a:p>
          <a:p>
            <a:r>
              <a:rPr lang="fa-IR" dirty="0" smtClean="0"/>
              <a:t>ماهیت و گرایش تحقیقات جاری حسابداری</a:t>
            </a:r>
          </a:p>
          <a:p>
            <a:r>
              <a:rPr lang="fa-IR" dirty="0" smtClean="0"/>
              <a:t>انقلاب علمی در حسابداری</a:t>
            </a:r>
          </a:p>
        </p:txBody>
      </p:sp>
    </p:spTree>
    <p:extLst>
      <p:ext uri="{BB962C8B-B14F-4D97-AF65-F5344CB8AC3E}">
        <p14:creationId xmlns:p14="http://schemas.microsoft.com/office/powerpoint/2010/main" val="90744761"/>
      </p:ext>
    </p:extLst>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type="subTitle" idx="4294967295"/>
          </p:nvPr>
        </p:nvSpPr>
        <p:spPr>
          <a:xfrm>
            <a:off x="0" y="0"/>
            <a:ext cx="9144000" cy="6858000"/>
          </a:xfrm>
        </p:spPr>
        <p:txBody>
          <a:bodyPr>
            <a:normAutofit/>
          </a:bodyPr>
          <a:lstStyle/>
          <a:p>
            <a:pPr algn="r">
              <a:buNone/>
            </a:pPr>
            <a:r>
              <a:rPr lang="fa-IR" sz="4400" dirty="0" smtClean="0"/>
              <a:t>چکیده:</a:t>
            </a:r>
          </a:p>
          <a:p>
            <a:pPr algn="r">
              <a:buNone/>
            </a:pPr>
            <a:r>
              <a:rPr lang="fa-IR" sz="2000" i="1" dirty="0" smtClean="0">
                <a:cs typeface="2  Mitra" pitchFamily="2" charset="-78"/>
              </a:rPr>
              <a:t>یکی از طرق تدوین و توسعه تئوری حسابداری،تحقیق است.استدلال از فرضیات به نتایج میتواند از طریق قیاس(استدلال منطقی بر مبنای فرضیات برای رسیدن به نتایج) یا استقرا(گردآوری اطلاعات برای پشتیبانی یا رد فرضیه های تحقیق)انجام پذیرد.استدلال قیاسی معمولا دستوری است در حالی که (در شرایط ایده آل)استدلال استقرایی مطلقا توصیفی است. بهرحال،استدلالات قیاسی واستقرایی مکمل یکدیگر محسوب میشوند. فرایند سیاستگذاری و تدوین استانداردهای حسابداری مسلما دستوری است زیرا، انتخاب از میان روشهای مختلف حسابداری و همچنین، نحوه افشای اطلاعات توصیه و الزامی میشود. </a:t>
            </a:r>
          </a:p>
          <a:p>
            <a:pPr algn="r">
              <a:buNone/>
            </a:pPr>
            <a:r>
              <a:rPr lang="fa-IR" sz="2000" i="1" dirty="0" smtClean="0">
                <a:cs typeface="2  Mitra" pitchFamily="2" charset="-78"/>
              </a:rPr>
              <a:t>سوال هنر یا علم بودن حسابداری همواره مطرح و تکرار میگردد.در قلمرو هنر، معمولا اشخاص آزادنه تفسیر یا سبک خود را اجرا میکنند. اما در علم، برای اندازه گیری پدیده ای معین، لازم است اتفاق نظر نسبتا زیادی میان دست اندر کاران موجود باشد، اگرچه در علم نیز امکان اختلاف نظرهای عمده وجود دارد. بهر صورت، به نظر بسیاری از صاحبنظران، حسابداری بالقوه میتواند علم محسوب شود.</a:t>
            </a:r>
          </a:p>
          <a:p>
            <a:pPr algn="r">
              <a:buNone/>
            </a:pPr>
            <a:r>
              <a:rPr lang="fa-IR" sz="2000" i="1" dirty="0" smtClean="0">
                <a:cs typeface="2  Mitra" pitchFamily="2" charset="-78"/>
              </a:rPr>
              <a:t>تحقیقات حسابداری در گذشته گرایشهای مختلفی داشته که عبارت است از رویکرد مدل تصمیم گیری، تحقیقات بازار سرمایه، تحقیقات رفتاری، تئوری نمایندگی، هزینه تهیه اطلاعات و تحقیقات انتقادی. تمامی این تحقیقات، از لحاظ افزودن به دانش حسابداری و محیط اطراف آن، بالقوه مفید و ارزشمند است. اما، رویکرد مدل تصمیم گیری، ارتباط نزدیک و تنگاتنگی با وظیفه تدوین استانداردهای حسابداری دارد.   </a:t>
            </a:r>
          </a:p>
        </p:txBody>
      </p:sp>
    </p:spTree>
    <p:extLst>
      <p:ext uri="{BB962C8B-B14F-4D97-AF65-F5344CB8AC3E}">
        <p14:creationId xmlns:p14="http://schemas.microsoft.com/office/powerpoint/2010/main" val="2789098851"/>
      </p:ext>
    </p:extLst>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ubtitle 4"/>
          <p:cNvSpPr>
            <a:spLocks noGrp="1"/>
          </p:cNvSpPr>
          <p:nvPr>
            <p:ph type="subTitle" idx="4294967295"/>
          </p:nvPr>
        </p:nvSpPr>
        <p:spPr>
          <a:xfrm>
            <a:off x="0" y="0"/>
            <a:ext cx="9144000" cy="6858000"/>
          </a:xfrm>
        </p:spPr>
        <p:txBody>
          <a:bodyPr>
            <a:normAutofit/>
          </a:bodyPr>
          <a:lstStyle/>
          <a:p>
            <a:pPr algn="r">
              <a:buNone/>
            </a:pPr>
            <a:r>
              <a:rPr lang="fa-IR" sz="4400" dirty="0" smtClean="0"/>
              <a:t>مقدمه:</a:t>
            </a:r>
          </a:p>
          <a:p>
            <a:pPr algn="r">
              <a:buNone/>
            </a:pPr>
            <a:r>
              <a:rPr lang="fa-IR" sz="2000" dirty="0" smtClean="0">
                <a:cs typeface="2  Mitra" pitchFamily="2" charset="-78"/>
              </a:rPr>
              <a:t>روش تحقیقی که بیشترین تأثیر را بر قواعد، مفاهیم و اصول حسابداری بر جای میگذارد، مبتنی بر استدلالات قیاسی و استقرا است.</a:t>
            </a:r>
          </a:p>
          <a:p>
            <a:pPr algn="r">
              <a:buNone/>
            </a:pPr>
            <a:r>
              <a:rPr lang="fa-IR" sz="2000" dirty="0" smtClean="0">
                <a:cs typeface="2  Mitra" pitchFamily="2" charset="-78"/>
              </a:rPr>
              <a:t>نقش و معنای تئوری در یک مجموعه دانش، به علم تلقی کردن آن مجموعه بستگی دارد.بنابراین لازم است به این پرسشها پاسخ داده شود که: آیا حسابداری علم است؟ آیا میتواند علم باشد؟ و بالاخره رابطه آن با هنر چگونه است؟</a:t>
            </a:r>
          </a:p>
          <a:p>
            <a:pPr algn="r">
              <a:buFont typeface="Arial" pitchFamily="34" charset="0"/>
              <a:buChar char="•"/>
            </a:pPr>
            <a:endParaRPr lang="fa-IR" sz="6000" dirty="0" smtClean="0"/>
          </a:p>
          <a:p>
            <a:pPr algn="r"/>
            <a:endParaRPr lang="fa-IR" sz="6000" dirty="0"/>
          </a:p>
        </p:txBody>
      </p:sp>
    </p:spTree>
    <p:extLst>
      <p:ext uri="{BB962C8B-B14F-4D97-AF65-F5344CB8AC3E}">
        <p14:creationId xmlns:p14="http://schemas.microsoft.com/office/powerpoint/2010/main" val="239022010"/>
      </p:ext>
    </p:extLst>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0" y="0"/>
            <a:ext cx="9144000" cy="6858000"/>
          </a:xfrm>
        </p:spPr>
        <p:txBody>
          <a:bodyPr>
            <a:normAutofit/>
          </a:bodyPr>
          <a:lstStyle/>
          <a:p>
            <a:pPr algn="r">
              <a:buNone/>
            </a:pPr>
            <a:r>
              <a:rPr lang="fa-IR" sz="4400" dirty="0" smtClean="0"/>
              <a:t>روشهای علمی تحقیق</a:t>
            </a:r>
          </a:p>
          <a:p>
            <a:pPr algn="r">
              <a:buNone/>
            </a:pPr>
            <a:r>
              <a:rPr lang="fa-IR" sz="2000" dirty="0" smtClean="0">
                <a:cs typeface="2  Mitra" pitchFamily="2" charset="-78"/>
              </a:rPr>
              <a:t>تئوریها به دلیل کوششی که در راه بیان ارتباطات و پیش بینی پدیده ها مبذول میدارند حایز اهمیت بسیار میباشند.</a:t>
            </a:r>
          </a:p>
          <a:p>
            <a:pPr algn="r">
              <a:buNone/>
            </a:pPr>
            <a:r>
              <a:rPr lang="fa-IR" sz="2000" dirty="0" smtClean="0">
                <a:cs typeface="2  Mitra" pitchFamily="2" charset="-78"/>
              </a:rPr>
              <a:t>از لحاظ روشهای علمی، تئوری مجموعه ای از جملات است. این مجموعه، شامل تعدادی از فرضیات بنیادی است که مفاهیمی عام و بدیهی تلقی ویا به ترتیبی تدوین میشوند که از طریق بکارگیری روشهای آماری قابل آزمون باشند. بالاخره، تئوری شامل جمعی از نتایج است که از فرضیات بنیادی استنتاج شده است. استنتاج ها میتواند از طریق قیاس یا استقرا بدست آید.</a:t>
            </a:r>
          </a:p>
          <a:p>
            <a:pPr algn="r">
              <a:buNone/>
            </a:pPr>
            <a:r>
              <a:rPr lang="fa-IR" sz="2000" dirty="0" smtClean="0">
                <a:cs typeface="2  Mitra" pitchFamily="2" charset="-78"/>
              </a:rPr>
              <a:t>اگر چه روشهای قیاس و استقرا، عمده ترین روشهای تحقیق علمی محسوب میشوند اما، روشهای دیگری نیز در تدوین تئوری حسابداری مطرح شده است. پس به طور کلی روشهای علمی تحقیق عبارتند از:</a:t>
            </a:r>
          </a:p>
          <a:p>
            <a:pPr algn="r">
              <a:buNone/>
            </a:pPr>
            <a:r>
              <a:rPr lang="fa-IR" sz="2000" dirty="0" smtClean="0">
                <a:cs typeface="2  Mitra" pitchFamily="2" charset="-78"/>
              </a:rPr>
              <a:t>1- رویکرد قیاسی</a:t>
            </a:r>
          </a:p>
          <a:p>
            <a:pPr algn="r">
              <a:buNone/>
            </a:pPr>
            <a:r>
              <a:rPr lang="fa-IR" sz="2000" dirty="0" smtClean="0">
                <a:cs typeface="2  Mitra" pitchFamily="2" charset="-78"/>
              </a:rPr>
              <a:t>2-رویکرد استقرا</a:t>
            </a:r>
          </a:p>
          <a:p>
            <a:pPr>
              <a:buNone/>
            </a:pPr>
            <a:r>
              <a:rPr lang="fa-IR" sz="2000" dirty="0" smtClean="0">
                <a:cs typeface="2  Mitra" pitchFamily="2" charset="-78"/>
              </a:rPr>
              <a:t>3-رویکرد عملی</a:t>
            </a:r>
          </a:p>
          <a:p>
            <a:pPr algn="r">
              <a:buNone/>
            </a:pPr>
            <a:r>
              <a:rPr lang="fa-IR" sz="2000" dirty="0" smtClean="0">
                <a:cs typeface="2  Mitra" pitchFamily="2" charset="-78"/>
              </a:rPr>
              <a:t>4-رویکرد اخلاقی</a:t>
            </a:r>
          </a:p>
          <a:p>
            <a:pPr algn="r">
              <a:buNone/>
            </a:pPr>
            <a:r>
              <a:rPr lang="fa-IR" sz="2000" dirty="0" smtClean="0">
                <a:cs typeface="2  Mitra" pitchFamily="2" charset="-78"/>
              </a:rPr>
              <a:t>5-رویکرد رفتاری</a:t>
            </a:r>
          </a:p>
          <a:p>
            <a:pPr algn="r">
              <a:buNone/>
            </a:pPr>
            <a:r>
              <a:rPr lang="fa-IR" sz="2000" dirty="0" smtClean="0">
                <a:cs typeface="2  Mitra" pitchFamily="2" charset="-78"/>
              </a:rPr>
              <a:t>6-رویکرد قانونی</a:t>
            </a:r>
          </a:p>
          <a:p>
            <a:pPr>
              <a:buNone/>
            </a:pPr>
            <a:r>
              <a:rPr lang="fa-IR" sz="2000" dirty="0" smtClean="0">
                <a:cs typeface="2  Mitra" pitchFamily="2" charset="-78"/>
              </a:rPr>
              <a:t>7-رویکرد اقتصادی</a:t>
            </a:r>
          </a:p>
          <a:p>
            <a:pPr>
              <a:buNone/>
            </a:pPr>
            <a:r>
              <a:rPr lang="fa-IR" sz="2000" dirty="0" smtClean="0">
                <a:cs typeface="2  Mitra" pitchFamily="2" charset="-78"/>
              </a:rPr>
              <a:t>8-رویکرد جامعه شناسی(اجتماعی)</a:t>
            </a:r>
          </a:p>
          <a:p>
            <a:pPr algn="r"/>
            <a:endParaRPr lang="fa-IR" sz="2400" dirty="0" smtClean="0">
              <a:cs typeface="2  Mitra" pitchFamily="2" charset="-78"/>
            </a:endParaRPr>
          </a:p>
          <a:p>
            <a:pPr algn="r"/>
            <a:endParaRPr lang="fa-IR" sz="6000" dirty="0"/>
          </a:p>
        </p:txBody>
      </p:sp>
    </p:spTree>
    <p:extLst>
      <p:ext uri="{BB962C8B-B14F-4D97-AF65-F5344CB8AC3E}">
        <p14:creationId xmlns:p14="http://schemas.microsoft.com/office/powerpoint/2010/main" val="811748293"/>
      </p:ext>
    </p:extLst>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cs typeface="B Zar" panose="00000400000000000000" pitchFamily="2" charset="-78"/>
              </a:defRPr>
            </a:lvl1pPr>
            <a:lvl2pPr marL="742950" indent="-285750" eaLnBrk="0" hangingPunct="0">
              <a:defRPr kumimoji="1" sz="2400">
                <a:solidFill>
                  <a:schemeClr val="tx1"/>
                </a:solidFill>
                <a:latin typeface="Times New Roman" panose="02020603050405020304" pitchFamily="18" charset="0"/>
                <a:cs typeface="B Zar" panose="00000400000000000000" pitchFamily="2" charset="-78"/>
              </a:defRPr>
            </a:lvl2pPr>
            <a:lvl3pPr marL="1143000" indent="-228600" eaLnBrk="0" hangingPunct="0">
              <a:defRPr kumimoji="1" sz="2400">
                <a:solidFill>
                  <a:schemeClr val="tx1"/>
                </a:solidFill>
                <a:latin typeface="Times New Roman" panose="02020603050405020304" pitchFamily="18" charset="0"/>
                <a:cs typeface="B Zar" panose="00000400000000000000" pitchFamily="2" charset="-78"/>
              </a:defRPr>
            </a:lvl3pPr>
            <a:lvl4pPr marL="1600200" indent="-228600" eaLnBrk="0" hangingPunct="0">
              <a:defRPr kumimoji="1" sz="2400">
                <a:solidFill>
                  <a:schemeClr val="tx1"/>
                </a:solidFill>
                <a:latin typeface="Times New Roman" panose="02020603050405020304" pitchFamily="18" charset="0"/>
                <a:cs typeface="B Zar" panose="00000400000000000000" pitchFamily="2" charset="-78"/>
              </a:defRPr>
            </a:lvl4pPr>
            <a:lvl5pPr marL="2057400" indent="-228600" eaLnBrk="0" hangingPunct="0">
              <a:defRPr kumimoji="1" sz="2400">
                <a:solidFill>
                  <a:schemeClr val="tx1"/>
                </a:solidFill>
                <a:latin typeface="Times New Roman" panose="02020603050405020304" pitchFamily="18" charset="0"/>
                <a:cs typeface="B Zar" panose="00000400000000000000" pitchFamily="2" charset="-7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cs typeface="B Zar" panose="00000400000000000000" pitchFamily="2" charset="-7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cs typeface="B Zar" panose="00000400000000000000" pitchFamily="2" charset="-7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cs typeface="B Zar" panose="00000400000000000000" pitchFamily="2" charset="-7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cs typeface="B Zar" panose="00000400000000000000" pitchFamily="2" charset="-78"/>
              </a:defRPr>
            </a:lvl9pPr>
          </a:lstStyle>
          <a:p>
            <a:pPr eaLnBrk="1" hangingPunct="1"/>
            <a:fld id="{0F93FDF7-FAF9-4066-A367-0419278C7F52}" type="slidenum">
              <a:rPr lang="en-US" altLang="fa-IR" sz="1200"/>
              <a:pPr eaLnBrk="1" hangingPunct="1"/>
              <a:t>2</a:t>
            </a:fld>
            <a:endParaRPr lang="en-US" altLang="fa-IR" sz="1200"/>
          </a:p>
        </p:txBody>
      </p:sp>
      <p:sp>
        <p:nvSpPr>
          <p:cNvPr id="2" name="Footer Placeholder 1"/>
          <p:cNvSpPr>
            <a:spLocks noGrp="1"/>
          </p:cNvSpPr>
          <p:nvPr>
            <p:ph type="ftr" sz="quarter" idx="12"/>
          </p:nvPr>
        </p:nvSpPr>
        <p:spPr/>
        <p:txBody>
          <a:bodyPr/>
          <a:lstStyle/>
          <a:p>
            <a:pPr>
              <a:defRPr/>
            </a:pPr>
            <a:endParaRPr lang="en-US"/>
          </a:p>
        </p:txBody>
      </p:sp>
      <p:sp>
        <p:nvSpPr>
          <p:cNvPr id="5124" name="TextBox 3"/>
          <p:cNvSpPr txBox="1">
            <a:spLocks noChangeArrowheads="1"/>
          </p:cNvSpPr>
          <p:nvPr/>
        </p:nvSpPr>
        <p:spPr bwMode="auto">
          <a:xfrm>
            <a:off x="214313" y="1714500"/>
            <a:ext cx="8572500" cy="3908425"/>
          </a:xfrm>
          <a:prstGeom prst="rect">
            <a:avLst/>
          </a:prstGeom>
          <a:noFill/>
          <a:ln w="9525">
            <a:noFill/>
            <a:miter lim="800000"/>
            <a:headEnd/>
            <a:tailEnd/>
          </a:ln>
        </p:spPr>
        <p:txBody>
          <a:bodyPr>
            <a:spAutoFit/>
          </a:bodyPr>
          <a:lstStyle/>
          <a:p>
            <a:pPr algn="r" rtl="1">
              <a:defRPr/>
            </a:pPr>
            <a:r>
              <a:rPr lang="fa-IR" sz="3200" b="1" dirty="0">
                <a:solidFill>
                  <a:schemeClr val="accent2">
                    <a:lumMod val="60000"/>
                    <a:lumOff val="40000"/>
                  </a:schemeClr>
                </a:solidFill>
                <a:cs typeface="Times New Roman" pitchFamily="18" charset="0"/>
              </a:rPr>
              <a:t>رئوس مطالب فصل </a:t>
            </a:r>
          </a:p>
          <a:p>
            <a:pPr algn="r" rtl="1">
              <a:defRPr/>
            </a:pPr>
            <a:endParaRPr lang="fa-IR" dirty="0">
              <a:cs typeface="Times New Roman" pitchFamily="18" charset="0"/>
            </a:endParaRPr>
          </a:p>
          <a:p>
            <a:pPr algn="r" rtl="1">
              <a:buFont typeface="Wingdings" pitchFamily="2" charset="2"/>
              <a:buChar char="Ø"/>
              <a:defRPr/>
            </a:pPr>
            <a:r>
              <a:rPr lang="fa-IR" dirty="0">
                <a:cs typeface="Times New Roman" pitchFamily="18" charset="0"/>
              </a:rPr>
              <a:t> </a:t>
            </a:r>
            <a:r>
              <a:rPr lang="fa-IR" sz="2800" dirty="0">
                <a:solidFill>
                  <a:srgbClr val="F8F8F8"/>
                </a:solidFill>
                <a:cs typeface="Times New Roman" pitchFamily="18" charset="0"/>
              </a:rPr>
              <a:t>معناي تئوري حسابداري ودلايل اهميت موضوع </a:t>
            </a:r>
          </a:p>
          <a:p>
            <a:pPr algn="r" rtl="1">
              <a:buFont typeface="Wingdings" pitchFamily="2" charset="2"/>
              <a:buChar char="Ø"/>
              <a:defRPr/>
            </a:pPr>
            <a:r>
              <a:rPr lang="fa-IR" sz="2800" dirty="0">
                <a:solidFill>
                  <a:srgbClr val="F8F8F8"/>
                </a:solidFill>
                <a:cs typeface="Times New Roman" pitchFamily="18" charset="0"/>
              </a:rPr>
              <a:t>ارتباط بين تئوري حسابداري و فرايند تدوين استاندارد هاي حسابداري </a:t>
            </a:r>
          </a:p>
          <a:p>
            <a:pPr algn="r" rtl="1">
              <a:buFont typeface="Wingdings" pitchFamily="2" charset="2"/>
              <a:buChar char="Ø"/>
              <a:defRPr/>
            </a:pPr>
            <a:r>
              <a:rPr lang="fa-IR" sz="2800" dirty="0">
                <a:solidFill>
                  <a:srgbClr val="F8F8F8"/>
                </a:solidFill>
                <a:cs typeface="Times New Roman" pitchFamily="18" charset="0"/>
              </a:rPr>
              <a:t>نقش اندازه گيري در حسابداري </a:t>
            </a:r>
          </a:p>
          <a:p>
            <a:pPr algn="r" rtl="1">
              <a:buFont typeface="Wingdings" pitchFamily="2" charset="2"/>
              <a:buChar char="Ø"/>
              <a:defRPr/>
            </a:pPr>
            <a:r>
              <a:rPr lang="fa-IR" sz="2800" dirty="0">
                <a:solidFill>
                  <a:srgbClr val="F8F8F8"/>
                </a:solidFill>
                <a:cs typeface="Times New Roman" pitchFamily="18" charset="0"/>
              </a:rPr>
              <a:t> فرايند اندازه گيري </a:t>
            </a:r>
          </a:p>
          <a:p>
            <a:pPr algn="r" rtl="1">
              <a:buFont typeface="Wingdings" pitchFamily="2" charset="2"/>
              <a:buChar char="Ø"/>
              <a:defRPr/>
            </a:pPr>
            <a:r>
              <a:rPr lang="fa-IR" sz="2800" dirty="0">
                <a:solidFill>
                  <a:srgbClr val="F8F8F8"/>
                </a:solidFill>
                <a:cs typeface="Times New Roman" pitchFamily="18" charset="0"/>
              </a:rPr>
              <a:t>انواع اندازه گيري </a:t>
            </a:r>
          </a:p>
          <a:p>
            <a:pPr algn="r" rtl="1">
              <a:buFont typeface="Wingdings" pitchFamily="2" charset="2"/>
              <a:buChar char="Ø"/>
              <a:defRPr/>
            </a:pPr>
            <a:r>
              <a:rPr lang="fa-IR" sz="2800" dirty="0">
                <a:solidFill>
                  <a:srgbClr val="F8F8F8"/>
                </a:solidFill>
                <a:cs typeface="Times New Roman" pitchFamily="18" charset="0"/>
              </a:rPr>
              <a:t>كيفيت اندازه گيري  </a:t>
            </a:r>
          </a:p>
          <a:p>
            <a:pPr algn="r" rtl="1">
              <a:defRPr/>
            </a:pPr>
            <a:endParaRPr lang="fa-IR" dirty="0"/>
          </a:p>
        </p:txBody>
      </p:sp>
    </p:spTree>
  </p:cSld>
  <p:clrMapOvr>
    <a:masterClrMapping/>
  </p:clrMapOvr>
  <p:transition spd="slow">
    <p:randomBa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0" y="0"/>
            <a:ext cx="9144000" cy="6858000"/>
          </a:xfrm>
        </p:spPr>
        <p:txBody>
          <a:bodyPr>
            <a:normAutofit/>
          </a:bodyPr>
          <a:lstStyle/>
          <a:p>
            <a:pPr algn="r">
              <a:buNone/>
            </a:pPr>
            <a:r>
              <a:rPr lang="fa-IR" sz="2800" dirty="0" smtClean="0"/>
              <a:t>رویکرد قیاسی</a:t>
            </a:r>
          </a:p>
          <a:p>
            <a:pPr algn="r">
              <a:buNone/>
            </a:pPr>
            <a:r>
              <a:rPr lang="fa-IR" sz="2000" dirty="0" smtClean="0">
                <a:cs typeface="2  Mitra" pitchFamily="2" charset="-78"/>
              </a:rPr>
              <a:t>در تدوین تئوری، رویکرد قیاسی با شرح دقیق هدفها شروع میشود.پس از تعیین هدفها برخی از فرضیات بنیادی و تعاریف کلیدی بیان میگردد. در ادامه مراحل بالا، محقق باید ساختار منطقی لازم را بر مبنای فرضیات بنیادی و تعاریف، برای دستیابی به هدفهای تعیین شده ایجاد کند. این روش، غالبا با عبارت “حرکت از کل به جزء” مورد اشاره قرار میگیرد.</a:t>
            </a:r>
          </a:p>
          <a:p>
            <a:pPr>
              <a:buNone/>
            </a:pPr>
            <a:r>
              <a:rPr lang="fa-IR" sz="2000" dirty="0" smtClean="0">
                <a:cs typeface="2  Mitra" pitchFamily="2" charset="-78"/>
              </a:rPr>
              <a:t>رویکرد قیاسی، اساسا روش تحقیقی است که بر فعالیت ذهنی محقق استوار است. اعتبار تئوری حسابداری که از طریق فرایند قیاس تدوین شود، به توان محقق در شناسایی صحیح و منطقی اجزا و روابط فرایند حسابداری بستگی تام دارد.</a:t>
            </a:r>
          </a:p>
          <a:p>
            <a:pPr>
              <a:buNone/>
            </a:pPr>
            <a:r>
              <a:rPr lang="fa-IR" sz="2000" dirty="0" smtClean="0"/>
              <a:t> </a:t>
            </a:r>
            <a:r>
              <a:rPr lang="fa-IR" sz="2800" dirty="0" smtClean="0"/>
              <a:t>رویکرد استقرا</a:t>
            </a:r>
          </a:p>
          <a:p>
            <a:pPr>
              <a:buNone/>
            </a:pPr>
            <a:r>
              <a:rPr lang="fa-IR" sz="2000" dirty="0" smtClean="0">
                <a:cs typeface="2  Mitra" pitchFamily="2" charset="-78"/>
              </a:rPr>
              <a:t>بکار گیری رویکرد استقرا در تحقیق، برمشاهده و استنتاج و تعمیم بر اساس مشاهدات تأکید دارد. بنابراین، این روش با عبارت “حرکت از جزء به کل” مورد اشاره قرار میگیرد.</a:t>
            </a:r>
          </a:p>
          <a:p>
            <a:pPr>
              <a:buNone/>
            </a:pPr>
            <a:r>
              <a:rPr lang="fa-IR" sz="2000" dirty="0" smtClean="0">
                <a:cs typeface="2  Mitra" pitchFamily="2" charset="-78"/>
              </a:rPr>
              <a:t>مثالی برای بکارگیری رویکرد استقرا در تحقیق: بیانیه شماره چهار اصول حسابداری در راستای توسعه تئوری حسابداری.</a:t>
            </a:r>
          </a:p>
          <a:p>
            <a:pPr>
              <a:buNone/>
            </a:pPr>
            <a:r>
              <a:rPr lang="fa-IR" sz="2000" dirty="0" smtClean="0">
                <a:cs typeface="2  Mitra" pitchFamily="2" charset="-78"/>
              </a:rPr>
              <a:t>پرسشنامه های ارسالی به حسابداران اجرایی و سایر دست اندر کاران، تجربیات طراحی شده در مدلهای شبیه سازی، ارقام مستخرج از صورتهای مالی و قیمت اوراق بهادار مورد معامله در بورس، نمونه هایی از گردآوری اطلاعات در رویکرد استقرا است.</a:t>
            </a:r>
          </a:p>
          <a:p>
            <a:pPr>
              <a:buNone/>
            </a:pPr>
            <a:r>
              <a:rPr lang="fa-IR" sz="2000" dirty="0" smtClean="0">
                <a:cs typeface="2  Mitra" pitchFamily="2" charset="-78"/>
              </a:rPr>
              <a:t>در شرایط محیطی پیچیده، نظیر دنیای تجارت، تحقیق استقرایی قابل قبول بایدمسئله مورد تحقیق را به دقت تعریف کند.علاوه بر این، تحقیق باید مبتنی بر فرضیه یا فرضیات قابل آزمون باشد که با انتخاب نمونه مناسب از جامعه مورد تحقیق، گردآوری اطلاعات مورد نیاز از نمونه منتخب، و استفاده از مدل آماری مناسب برای تعمیم مشاهدات، استنتاج لازم در مورد فرضیه یا فرضیات به عمل آید.</a:t>
            </a:r>
          </a:p>
          <a:p>
            <a:pPr>
              <a:buNone/>
            </a:pPr>
            <a:endParaRPr lang="fa-IR" sz="2000" dirty="0" smtClean="0">
              <a:cs typeface="2  Mitra" pitchFamily="2" charset="-78"/>
            </a:endParaRPr>
          </a:p>
          <a:p>
            <a:pPr algn="r">
              <a:buNone/>
            </a:pPr>
            <a:endParaRPr lang="fa-IR" sz="3600" dirty="0" smtClean="0"/>
          </a:p>
          <a:p>
            <a:endParaRPr lang="fa-IR" dirty="0"/>
          </a:p>
        </p:txBody>
      </p:sp>
    </p:spTree>
    <p:extLst>
      <p:ext uri="{BB962C8B-B14F-4D97-AF65-F5344CB8AC3E}">
        <p14:creationId xmlns:p14="http://schemas.microsoft.com/office/powerpoint/2010/main" val="3025008640"/>
      </p:ext>
    </p:extLst>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0"/>
            <a:ext cx="9144000" cy="6858000"/>
          </a:xfrm>
        </p:spPr>
        <p:txBody>
          <a:bodyPr>
            <a:noAutofit/>
          </a:bodyPr>
          <a:lstStyle/>
          <a:p>
            <a:pPr>
              <a:buNone/>
            </a:pPr>
            <a:r>
              <a:rPr lang="fa-IR" sz="2800" dirty="0" smtClean="0"/>
              <a:t>رویکرد عملی</a:t>
            </a:r>
          </a:p>
          <a:p>
            <a:pPr>
              <a:buNone/>
            </a:pPr>
            <a:r>
              <a:rPr lang="fa-IR" sz="2000" dirty="0" smtClean="0">
                <a:cs typeface="2  Mitra" pitchFamily="2" charset="-78"/>
              </a:rPr>
              <a:t>بکارگیری رویکرد عملی در تدوین تئوری حسابداری، بر مفهوم سود مندی اطلاعات حسابداری مبتنی میباشد. در این رویکرد، پس از این که محقق، مسئله را تعریف و مشخص کرد، کوشش میکند که راه حل مفیدی را برای حل مسئله مورد تحقیق پیدا کند. بدیهی است که راه حل پیشنهادی محقق، لزوما بهینه نیست و ممکن است به دستیابی به تمامی هدفهای تعیین شده کمک نکند. بنابراین، راه حلهای بدست آمده از طریق بکارگیری رویکرد عملی را میتوان تنها راه حلهای موقتی برای حل مسایل تلقی کرد.در حسابداری، اغلب اصول و روشهای جاری، از بکارگیری رویکرد عملی منتج شده و نتایج حاصل از این رویکرد، به عنوان اصول پذیرفته شده حسابداری تلقی شده است.برخی از روشهای حسابداری تنها به دلیل استمرار بکارگیری رویکرد عملی، مورد پذیرش قرار گرفته است که این موضوع مسلما دلیل قانع کننده ای مبنی بر مطلوبیت این گونه روشها محسوب نمیشوند.</a:t>
            </a:r>
          </a:p>
          <a:p>
            <a:pPr>
              <a:buNone/>
            </a:pPr>
            <a:r>
              <a:rPr lang="fa-IR" sz="2800" dirty="0" smtClean="0"/>
              <a:t>رویکرد اخلاقی</a:t>
            </a:r>
          </a:p>
          <a:p>
            <a:pPr>
              <a:buNone/>
            </a:pPr>
            <a:r>
              <a:rPr lang="fa-IR" sz="2000" dirty="0" smtClean="0">
                <a:cs typeface="2  Mitra" pitchFamily="2" charset="-78"/>
              </a:rPr>
              <a:t>برخی از محققین و نویسندگان حسابداری، رویکرد اخلاقی را نیز برای تدوین تئوری حسابداری مطرح کرده اما برخی دیگر از نویسندگان، این رویکرد را روشی مستقل برای تحقیق تلقی نکرده بلکه آن را پشتیبان سایر روشهای تحقیق به شمار آورده اند.</a:t>
            </a:r>
          </a:p>
          <a:p>
            <a:pPr>
              <a:buNone/>
            </a:pPr>
            <a:r>
              <a:rPr lang="fa-IR" sz="2000" dirty="0" smtClean="0">
                <a:cs typeface="2  Mitra" pitchFamily="2" charset="-78"/>
              </a:rPr>
              <a:t>نتایج بدست آمده از رویکرد اخلاقی میتواند بر طرز تفکر محقق تأثیر بگذارد اما، به تنهایی برای استنتاج منطقی کافی نیست.</a:t>
            </a:r>
          </a:p>
          <a:p>
            <a:pPr>
              <a:buNone/>
            </a:pPr>
            <a:r>
              <a:rPr lang="fa-IR" sz="2000" dirty="0" smtClean="0">
                <a:cs typeface="2  Mitra" pitchFamily="2" charset="-78"/>
              </a:rPr>
              <a:t>در رویکرد اخلاقی، بر مفاهیم حقیقت، عدالت و انصاف تأکید میشود اما همواره این سوال مطرح است که نسبت به چه اشخاصی، برای چه منظوری و تحت چه شرایطی باید منصف بود. به دلیل وجود چنین سوالاتی، بکارگیری این روش برای تدوین تئوری حسابداری با مشکلاتی مواجه است.</a:t>
            </a:r>
          </a:p>
          <a:p>
            <a:pPr>
              <a:buNone/>
            </a:pPr>
            <a:r>
              <a:rPr lang="fa-IR" sz="2000" dirty="0" smtClean="0">
                <a:cs typeface="2  Mitra" pitchFamily="2" charset="-78"/>
              </a:rPr>
              <a:t> </a:t>
            </a:r>
          </a:p>
          <a:p>
            <a:pPr>
              <a:buNone/>
            </a:pPr>
            <a:endParaRPr lang="fa-IR" sz="2000" dirty="0" smtClean="0"/>
          </a:p>
          <a:p>
            <a:pPr>
              <a:buNone/>
            </a:pPr>
            <a:endParaRPr lang="fa-IR" sz="2000" dirty="0" smtClean="0">
              <a:cs typeface="2  Mitra" pitchFamily="2" charset="-78"/>
            </a:endParaRPr>
          </a:p>
          <a:p>
            <a:pPr>
              <a:buNone/>
            </a:pPr>
            <a:r>
              <a:rPr lang="fa-IR" sz="2000" dirty="0" smtClean="0">
                <a:cs typeface="2  Mitra" pitchFamily="2" charset="-78"/>
              </a:rPr>
              <a:t>     </a:t>
            </a:r>
          </a:p>
        </p:txBody>
      </p:sp>
    </p:spTree>
    <p:extLst>
      <p:ext uri="{BB962C8B-B14F-4D97-AF65-F5344CB8AC3E}">
        <p14:creationId xmlns:p14="http://schemas.microsoft.com/office/powerpoint/2010/main" val="1374421826"/>
      </p:ext>
    </p:extLst>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0" y="0"/>
            <a:ext cx="9144000" cy="5201424"/>
          </a:xfrm>
          <a:prstGeom prst="rect">
            <a:avLst/>
          </a:prstGeom>
        </p:spPr>
        <p:txBody>
          <a:bodyPr wrap="square">
            <a:spAutoFit/>
          </a:bodyPr>
          <a:lstStyle/>
          <a:p>
            <a:pPr>
              <a:buNone/>
            </a:pPr>
            <a:r>
              <a:rPr lang="fa-IR" sz="2800" dirty="0" smtClean="0"/>
              <a:t>رویکرد رفتاری</a:t>
            </a:r>
          </a:p>
          <a:p>
            <a:pPr>
              <a:buNone/>
            </a:pPr>
            <a:r>
              <a:rPr lang="fa-IR" sz="2000" dirty="0" smtClean="0">
                <a:cs typeface="2  Mitra" pitchFamily="2" charset="-78"/>
              </a:rPr>
              <a:t>حسابداری سیستمی است که نتایج آن توسط اشخاص و گروههای استفاده کننده بکار گرفته میشود واین سوال همواره مطرح است که چگونه از اطلاعات حساابداری در عمل استفاده میشود و چرا در برخی موارد، نتایج نامطلوب و غیر قابل پیش بینی، بر اثر بکارگیری این اطلاعات مشاهده میشود؟ با توجه به موارد مذکور در بالا، مکتب جدیدی در تحقیقات حسابداری بوجود آمده است که به عنوان تحقیقات رفتاری حسابداری مورد اشاره قرار میگیرد.</a:t>
            </a:r>
          </a:p>
          <a:p>
            <a:pPr>
              <a:buNone/>
            </a:pPr>
            <a:r>
              <a:rPr lang="fa-IR" sz="2000" dirty="0" smtClean="0">
                <a:cs typeface="2  Mitra" pitchFamily="2" charset="-78"/>
              </a:rPr>
              <a:t>در این گونه تحقیقات، تأثیر حسابداری و گزارشهای آن بر حسابداری و غیر حسابداران مورد مطالعه قرار میگیرد و روشهای تحقیق آن غالبا بر فعالیتهای تحقیقاتی علوم رفتاری مبتنی میباشد.</a:t>
            </a:r>
          </a:p>
          <a:p>
            <a:pPr>
              <a:buNone/>
            </a:pPr>
            <a:r>
              <a:rPr lang="fa-IR" sz="2000" dirty="0" smtClean="0">
                <a:cs typeface="2  Mitra" pitchFamily="2" charset="-78"/>
              </a:rPr>
              <a:t>همانند رویکرد اخلاقی، بساری از نویسندگان و محققین حسابداری، این روش را نیز برای تدوین تئوری حسابداری کافی نمیدانند وآن را پشتیبان سایر روشهای تحقیق به ویژه روشهای قیاس و استقرا تلقی میکنند.</a:t>
            </a:r>
          </a:p>
          <a:p>
            <a:pPr>
              <a:buNone/>
            </a:pPr>
            <a:r>
              <a:rPr lang="fa-IR" sz="4400" dirty="0" smtClean="0"/>
              <a:t>تحقیقات مثبت حسابداری</a:t>
            </a:r>
          </a:p>
          <a:p>
            <a:pPr>
              <a:buNone/>
            </a:pPr>
            <a:r>
              <a:rPr lang="fa-IR" sz="2000" dirty="0" smtClean="0">
                <a:cs typeface="2  Mitra" pitchFamily="2" charset="-78"/>
              </a:rPr>
              <a:t>تحقیقات مشاهده ای که کوشش میکند ارتباط بین سود حسابداری و قیمت اوراق بهادار را تعیین کند، یا پاسخی برای این سوال بیان کند که چرا هیئتهای تدوین استاندارد، روش خاصی را انتخاب میکنند یا چرا مدیریت شرکتها روش معینی را از میان روشهای پذیرفته شده حسابداری بر میگزینند، اصطلاحا تحقیقات مثبت حسابداری نامیده شده است که سعی دارد ارتباطات رفتاری را در حسابداری بیان کند.</a:t>
            </a:r>
          </a:p>
          <a:p>
            <a:pPr>
              <a:buNone/>
            </a:pPr>
            <a:endParaRPr lang="fa-IR" sz="2000" dirty="0" smtClean="0">
              <a:cs typeface="2  Mitra" pitchFamily="2" charset="-78"/>
            </a:endParaRPr>
          </a:p>
        </p:txBody>
      </p:sp>
    </p:spTree>
    <p:extLst>
      <p:ext uri="{BB962C8B-B14F-4D97-AF65-F5344CB8AC3E}">
        <p14:creationId xmlns:p14="http://schemas.microsoft.com/office/powerpoint/2010/main" val="2499228530"/>
      </p:ext>
    </p:extLst>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0"/>
            <a:ext cx="9144000" cy="6126163"/>
          </a:xfrm>
        </p:spPr>
        <p:txBody>
          <a:bodyPr>
            <a:normAutofit/>
          </a:bodyPr>
          <a:lstStyle/>
          <a:p>
            <a:pPr>
              <a:buNone/>
            </a:pPr>
            <a:r>
              <a:rPr lang="fa-IR" sz="4400" dirty="0" smtClean="0"/>
              <a:t>تئوریهای دستوری  توصیفی</a:t>
            </a:r>
          </a:p>
          <a:p>
            <a:pPr>
              <a:buNone/>
            </a:pPr>
            <a:r>
              <a:rPr lang="fa-IR" sz="2000" dirty="0" smtClean="0">
                <a:cs typeface="2  Mitra" pitchFamily="2" charset="-78"/>
              </a:rPr>
              <a:t>در تئوریهای دستوری، قضاوتهای ارزشی اعمال میشود و این تئوریهاست که شامل مفروضاتی است که چگونگی انجام امور را تشریح میکند. مثلا فرضی که بیان کند، گزارشهای حسابداری باید بر ارزش خالص بازیافتنی داراییها مبتنی باشد، نشانگر یک سیستم دستوری است. تئوریهای توصیفی، بر عکس، برای یافتن روابطی که واقعا وجود دارد کوشش میکند.</a:t>
            </a:r>
          </a:p>
          <a:p>
            <a:pPr>
              <a:buNone/>
            </a:pPr>
            <a:r>
              <a:rPr lang="fa-IR" sz="2000" dirty="0" smtClean="0">
                <a:cs typeface="2  Mitra" pitchFamily="2" charset="-78"/>
              </a:rPr>
              <a:t>سیستمهای قیاسی غالبا دستوری است اگر چه ریاضیات و علائم منطقی بکار رفته در این سیستمها فاقد قضاوتهای ارزشی است. روش قیاسی اساسا سیستمی بسته و غیر مشاهده ای است که نتایج آن بستگی تام به مفروضات زیر بنایی آن دارد. رویکرد استقرا، بر عکس، به دلیل این که سعی در بیان روابط دنیای واقعی دارد، ماهیتا توصیفی است. این ویژگیها، ناشی از ماهیت رویکرد قیاس و استقرا است.</a:t>
            </a:r>
          </a:p>
          <a:p>
            <a:pPr>
              <a:buNone/>
            </a:pPr>
            <a:r>
              <a:rPr lang="fa-IR" sz="2000" dirty="0" smtClean="0">
                <a:cs typeface="2  Mitra" pitchFamily="2" charset="-78"/>
              </a:rPr>
              <a:t> </a:t>
            </a:r>
            <a:r>
              <a:rPr lang="fa-IR" sz="4400" dirty="0" smtClean="0"/>
              <a:t>روشهای قیاس و استقرا به عنوان روشهای مکمل</a:t>
            </a:r>
          </a:p>
          <a:p>
            <a:pPr>
              <a:buNone/>
            </a:pPr>
            <a:r>
              <a:rPr lang="fa-IR" sz="2000" dirty="0" smtClean="0">
                <a:cs typeface="2  Mitra" pitchFamily="2" charset="-78"/>
              </a:rPr>
              <a:t>روشهای قیاس و استقرا برای انجام تحقیقات، بهیچ وجه رقیب یکدیگر نیستند بلکه ماهیتا مکمل یکدیگرند. اغلب محققین حسابداری بر این باورند که روش استقرا را میتوان برای ارزیابی مناسبت مفروضات منتخب در سیستم قیاس بکار گرفت. بنابراین، روشن است که روشهای استقرا و قیاس میتوانند تواما بکار گرفته شوند و در این صورت، بیشترین فایده را در بر خواهند داشت.</a:t>
            </a:r>
          </a:p>
          <a:p>
            <a:pPr>
              <a:buNone/>
            </a:pPr>
            <a:endParaRPr lang="fa-IR" sz="2000" dirty="0" smtClean="0">
              <a:cs typeface="2  Mitra" pitchFamily="2" charset="-78"/>
            </a:endParaRPr>
          </a:p>
          <a:p>
            <a:pPr>
              <a:buNone/>
            </a:pPr>
            <a:endParaRPr lang="fa-IR" sz="4800" dirty="0" smtClean="0"/>
          </a:p>
          <a:p>
            <a:pPr>
              <a:buNone/>
            </a:pPr>
            <a:endParaRPr lang="fa-IR" sz="2000" dirty="0">
              <a:cs typeface="2  Mitra" pitchFamily="2" charset="-78"/>
            </a:endParaRPr>
          </a:p>
        </p:txBody>
      </p:sp>
    </p:spTree>
    <p:extLst>
      <p:ext uri="{BB962C8B-B14F-4D97-AF65-F5344CB8AC3E}">
        <p14:creationId xmlns:p14="http://schemas.microsoft.com/office/powerpoint/2010/main" val="2578589453"/>
      </p:ext>
    </p:extLst>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0"/>
            <a:ext cx="9144000" cy="6858000"/>
          </a:xfrm>
        </p:spPr>
        <p:txBody>
          <a:bodyPr>
            <a:normAutofit fontScale="92500" lnSpcReduction="10000"/>
          </a:bodyPr>
          <a:lstStyle/>
          <a:p>
            <a:pPr>
              <a:buNone/>
            </a:pPr>
            <a:r>
              <a:rPr lang="fa-IR" sz="4400" dirty="0" smtClean="0"/>
              <a:t>هنر یا علم بودن حسابداری</a:t>
            </a:r>
          </a:p>
          <a:p>
            <a:pPr>
              <a:buNone/>
            </a:pPr>
            <a:r>
              <a:rPr lang="fa-IR" sz="2000" dirty="0" smtClean="0">
                <a:cs typeface="2  Mitra" pitchFamily="2" charset="-78"/>
              </a:rPr>
              <a:t>با توجه به این که حسابداری را به کمک روشهای علمی میتوان مورد بحث قرار داد و همچنین، توجه به نقش تئوری ارزشیابی در این دانش، مسلما حسابداری بطور بالقوه ر قلمرو علم قرار دارد.</a:t>
            </a:r>
          </a:p>
          <a:p>
            <a:pPr>
              <a:buNone/>
            </a:pPr>
            <a:r>
              <a:rPr lang="fa-IR" sz="2000" dirty="0" smtClean="0">
                <a:cs typeface="2  Mitra" pitchFamily="2" charset="-78"/>
              </a:rPr>
              <a:t>نقطه نظر نویسندگانی که حسابداری را به هنر نزدیکتر میدانند این است که حسابداران با توجه به چگونگی تعریف هدفها، طیف گسترده ای از روشهای اندازه گیری را بکار میگیرند. از سوی دیگر، رویکرد علمی سعی میکند که روشهای اندازه گیری مناسبی را بکار بگیرد که به صفات اقتصادی معنا داری نظیر ارزش جایگزینی یا ارزش خالص بازیافتنی دارایی مورد نظر منتج شود. منظور از این اندازه گیری نیز تهیه و ارائه اطلاعاتی است که برای مقاصد ارزیابی و پیش بینی مفید باشد. اما باید توجه داشت که حسابداری بطور گسترده با عامل انسانی سرو کار دارد و در مقایسه با اندازه گیری پدیده های فیزیکی در علوم طبیعی، قابلیت کنترل کمتری دارد. در نتیجه، میتوان انتظار داشت که حسابداری، همگام با اقتصاد و سایر علوم اجتماعی، از لحاظ اندازه گیری و پیش بینی، دقت کمتری از علوم طبیعی داشته باشد.</a:t>
            </a:r>
          </a:p>
          <a:p>
            <a:pPr>
              <a:buNone/>
            </a:pPr>
            <a:r>
              <a:rPr lang="fa-IR" sz="4400" dirty="0" smtClean="0"/>
              <a:t>ماهیت و گرایش تحقیقات جاری حسابداری</a:t>
            </a:r>
          </a:p>
          <a:p>
            <a:pPr>
              <a:buNone/>
            </a:pPr>
            <a:r>
              <a:rPr lang="fa-IR" sz="2000" dirty="0" smtClean="0">
                <a:cs typeface="2  Mitra" pitchFamily="2" charset="-78"/>
              </a:rPr>
              <a:t>رویکردهایی که ذیلا مورد بحث قرار میگیرد، معرف ماهیت و گرایشهای انتخاب شده در تحقیقات جاری حسابداری است.</a:t>
            </a:r>
          </a:p>
          <a:p>
            <a:pPr>
              <a:buNone/>
            </a:pPr>
            <a:r>
              <a:rPr lang="fa-IR" sz="2000" dirty="0" smtClean="0">
                <a:cs typeface="2  Mitra" pitchFamily="2" charset="-78"/>
              </a:rPr>
              <a:t>1-رویکرد مدل تصمیم گیری</a:t>
            </a:r>
          </a:p>
          <a:p>
            <a:pPr>
              <a:buNone/>
            </a:pPr>
            <a:r>
              <a:rPr lang="fa-IR" sz="2000" dirty="0" smtClean="0">
                <a:cs typeface="2  Mitra" pitchFamily="2" charset="-78"/>
              </a:rPr>
              <a:t>2-تحقیقات بازار سرمایه</a:t>
            </a:r>
          </a:p>
          <a:p>
            <a:pPr>
              <a:buNone/>
            </a:pPr>
            <a:r>
              <a:rPr lang="fa-IR" sz="2000" dirty="0" smtClean="0">
                <a:cs typeface="2  Mitra" pitchFamily="2" charset="-78"/>
              </a:rPr>
              <a:t>3-تحقیقات رفتاری</a:t>
            </a:r>
          </a:p>
          <a:p>
            <a:pPr>
              <a:buNone/>
            </a:pPr>
            <a:r>
              <a:rPr lang="fa-IR" sz="2000" dirty="0" smtClean="0">
                <a:cs typeface="2  Mitra" pitchFamily="2" charset="-78"/>
              </a:rPr>
              <a:t>4-تئوری نمایندگی</a:t>
            </a:r>
          </a:p>
          <a:p>
            <a:pPr>
              <a:buNone/>
            </a:pPr>
            <a:r>
              <a:rPr lang="fa-IR" sz="2000" dirty="0" smtClean="0">
                <a:cs typeface="2  Mitra" pitchFamily="2" charset="-78"/>
              </a:rPr>
              <a:t>5-سایر تحقیقات حسابداری</a:t>
            </a:r>
          </a:p>
          <a:p>
            <a:pPr>
              <a:buNone/>
            </a:pPr>
            <a:endParaRPr lang="fa-IR" sz="2000" dirty="0">
              <a:cs typeface="2  Mitra" pitchFamily="2" charset="-78"/>
            </a:endParaRPr>
          </a:p>
        </p:txBody>
      </p:sp>
    </p:spTree>
    <p:extLst>
      <p:ext uri="{BB962C8B-B14F-4D97-AF65-F5344CB8AC3E}">
        <p14:creationId xmlns:p14="http://schemas.microsoft.com/office/powerpoint/2010/main" val="195942093"/>
      </p:ext>
    </p:extLst>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0"/>
            <a:ext cx="9144000" cy="6858000"/>
          </a:xfrm>
        </p:spPr>
        <p:txBody>
          <a:bodyPr>
            <a:normAutofit/>
          </a:bodyPr>
          <a:lstStyle/>
          <a:p>
            <a:pPr>
              <a:buNone/>
            </a:pPr>
            <a:r>
              <a:rPr lang="fa-IR" sz="2800" dirty="0" smtClean="0"/>
              <a:t>رویکرد مدل تصمیم گیری</a:t>
            </a:r>
          </a:p>
          <a:p>
            <a:pPr>
              <a:buNone/>
            </a:pPr>
            <a:r>
              <a:rPr lang="fa-IR" sz="2000" dirty="0" smtClean="0">
                <a:cs typeface="2  Mitra" pitchFamily="2" charset="-78"/>
              </a:rPr>
              <a:t>در رویکرد مدل تصمیم گیری، این سوال مطرح میشود که چه اطلاعاتی برای تصمیم گیری مورد نیاز است. از این دیدگاه، صورتهای مالی مبتنی بر ارزشهای ورودی، ارزشهای خروجی و ارزش فعلی گردش وجوه نقد آتی میتواند امکانات مفیدی را فراهم آورد. در این رویکرد، اطلاعات مورد درخواست استفاده کنندگان مد نظر قرار نمیگیرد بلکه کانون توجه، اطلاعاتی است که برای یک تصمیم معین لازم و مفید است. بنابراین، جهت یابی رویکرد مدل تصمیم گیری، دستوری و قیاسی است. فرض زیربنایی این گونه تحقیقات این است که تصمیم گیرندگان برای استفاده از اطلاعات نوعا به آموزش نیاز دارند.</a:t>
            </a:r>
          </a:p>
          <a:p>
            <a:pPr>
              <a:buNone/>
            </a:pPr>
            <a:r>
              <a:rPr lang="fa-IR" sz="2000" dirty="0" smtClean="0">
                <a:cs typeface="2  Mitra" pitchFamily="2" charset="-78"/>
              </a:rPr>
              <a:t>برخی از صاحبنظران، ارزشهای خروجی لرزشهای خروجی را توصیه کرده اند زیرا قیمت فروش داراییها، برای تصمیم گیری درباره نگهداری یا فروش آن، اطلاعاتی مربوط محسوب میشود. علاوه بر این، جمع ارزش خروجی تمامی داراییها، معیاری مناسب برای کل نقدینگی شرکت است. برخی دیگر از حسابداران، ارزشهای جاری را توصیه کرده و معیار مناسب برای آن را ارزش فقدان داراییها نامیده اند. ارزش فقدان، عبارت است از ارزش کمتر از بین(1) ارزش جایگزینی یا (2) ارزش بازیافتنی که خود ارزش بیشتر از بین ارزش خالص بازیافتنی یا ارزش فعلی است.</a:t>
            </a:r>
          </a:p>
          <a:p>
            <a:pPr>
              <a:buNone/>
            </a:pPr>
            <a:r>
              <a:rPr lang="fa-IR" sz="2000" dirty="0" smtClean="0">
                <a:cs typeface="2  Mitra" pitchFamily="2" charset="-78"/>
              </a:rPr>
              <a:t>محقق دیگری در حسابداری، بر وظیفه مباشرت، حسابدهی و پاسخگویی مدیریت تأکید کرده است. این محقق، بهای تمام شده تاریخی تعدیل شده بر اساس تغییر قدرت خرید پول را توصیه میکند. محققی دیگر توصیه میکند برای تسهیل تصمیم گیری سرمایه گذاران بهتر است اندازه گیریهای حسابداری، تخمینی از ارزش فعلی گردش وجوه نقد آتی را ارائه کند.</a:t>
            </a:r>
          </a:p>
          <a:p>
            <a:pPr>
              <a:buNone/>
            </a:pPr>
            <a:r>
              <a:rPr lang="fa-IR" sz="2000" dirty="0" smtClean="0">
                <a:cs typeface="2  Mitra" pitchFamily="2" charset="-78"/>
              </a:rPr>
              <a:t>در رویکرد مدل تصمیم گیری، دو نوع تصمیم گیری مشروح زیر تسهیل میشود: (1) استفاده کنندگان اطلاعات حسابداری میتوانند گردش وجوه نقد آتی را بهتر پیش بینی کنند، و(2) کارآیی و اثربخشی مدیریت(وظیفه مباشرت) را ارزیابی نمایند. </a:t>
            </a:r>
            <a:endParaRPr lang="fa-IR" sz="2000" dirty="0">
              <a:cs typeface="2  Mitra" pitchFamily="2" charset="-78"/>
            </a:endParaRPr>
          </a:p>
        </p:txBody>
      </p:sp>
    </p:spTree>
    <p:extLst>
      <p:ext uri="{BB962C8B-B14F-4D97-AF65-F5344CB8AC3E}">
        <p14:creationId xmlns:p14="http://schemas.microsoft.com/office/powerpoint/2010/main" val="2332798194"/>
      </p:ext>
    </p:extLst>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0"/>
            <a:ext cx="9144000" cy="6858000"/>
          </a:xfrm>
        </p:spPr>
        <p:txBody>
          <a:bodyPr>
            <a:normAutofit/>
          </a:bodyPr>
          <a:lstStyle/>
          <a:p>
            <a:pPr>
              <a:buNone/>
            </a:pPr>
            <a:r>
              <a:rPr lang="fa-IR" sz="2800" dirty="0" smtClean="0"/>
              <a:t>تحقیقات بازار سرمایه</a:t>
            </a:r>
          </a:p>
          <a:p>
            <a:pPr>
              <a:buNone/>
            </a:pPr>
            <a:r>
              <a:rPr lang="fa-IR" sz="2000" dirty="0" smtClean="0">
                <a:cs typeface="2  Mitra" pitchFamily="2" charset="-78"/>
              </a:rPr>
              <a:t>بخش عمده ای از تحقیقات مشاهده ای(استقرایی) نشان میدهد که قیمت اوراق بهادار ارائه شده در بورس، در قبال اطلاعات جدید، واکنش سریع نشان میدهد. بنابراین، میتوان فرض کرد قیمتهای بازار، انعکاسی از اطلاعات در دسترس عموم میباشد. این فرضیه که اصولا ریشه در دانش مدیریت مالی دارد، با عنوان فرضیه بازار کارآمد مورد اشاره قرار میگیرد. علاوه بر این، بازده اوراق بهادار، تابعی از مخاطره مربوط در مقایسه با مخاطره کل بازار است. این دیدگاه، موجب شده است که بر مجموعه متنوع اوراق بهادار تأکید شود. فرضیه بازار کارامد میتواند اثر بالقوه بر حسابداری داشته باشد. مثلا، به دلیل این که اطلاعات سریعا در قیمت اوراق بهادار منعکس میشود، فشار برای افشای بیشتر اطلاعات و تأکید کمتر بر انتخاب میان روشهای متنوع حسابداری افزایش یافته است. </a:t>
            </a:r>
          </a:p>
          <a:p>
            <a:pPr>
              <a:buNone/>
            </a:pPr>
            <a:r>
              <a:rPr lang="fa-IR" sz="2800" dirty="0" smtClean="0"/>
              <a:t>تحقیقات رفتاری</a:t>
            </a:r>
          </a:p>
          <a:p>
            <a:pPr>
              <a:buNone/>
            </a:pPr>
            <a:r>
              <a:rPr lang="fa-IR" sz="2000" dirty="0" smtClean="0">
                <a:cs typeface="2  Mitra" pitchFamily="2" charset="-78"/>
              </a:rPr>
              <a:t>هدف عمده تحقیقات رفتاری، بررسی چگونگی تصمیم گیری استفاده کنندگان اطلاعات حسابداری و نیازهای اطلاعاتی آنان است. لازم به توجه است که این رویکرد توصیفی است در حالی که رویکرد مدل تصمیم گیری، دستوری میباشد. اغلب تحقیقات رفتاری حسابداری، از طریق تجربیات آزمایشگاهی انجام و با دقت کنترل میشود.</a:t>
            </a:r>
          </a:p>
          <a:p>
            <a:pPr>
              <a:buNone/>
            </a:pPr>
            <a:r>
              <a:rPr lang="fa-IR" sz="2000" dirty="0" smtClean="0">
                <a:cs typeface="2  Mitra" pitchFamily="2" charset="-78"/>
              </a:rPr>
              <a:t>در این تحقیق کوشش شده است که نوع اطلاعات منتخب و فرایند بکارگیری آن درک شود.</a:t>
            </a:r>
          </a:p>
          <a:p>
            <a:pPr>
              <a:buNone/>
            </a:pPr>
            <a:r>
              <a:rPr lang="fa-IR" sz="2000" dirty="0" smtClean="0">
                <a:cs typeface="2  Mitra" pitchFamily="2" charset="-78"/>
              </a:rPr>
              <a:t>علیرغم ماهیت توصیفی و مثبت تحقیقات رفتاری، میتوان نتایج آن را در استنتاجهای دستوری بکار گرفت و استفاده از اطلاعات حسابداری را برای تصمیم گیری بهبود بخشید.</a:t>
            </a:r>
            <a:endParaRPr lang="fa-IR" sz="2000" dirty="0">
              <a:cs typeface="2  Mitra" pitchFamily="2" charset="-78"/>
            </a:endParaRPr>
          </a:p>
        </p:txBody>
      </p:sp>
    </p:spTree>
    <p:extLst>
      <p:ext uri="{BB962C8B-B14F-4D97-AF65-F5344CB8AC3E}">
        <p14:creationId xmlns:p14="http://schemas.microsoft.com/office/powerpoint/2010/main" val="1783363927"/>
      </p:ext>
    </p:extLst>
  </p:cSld>
  <p:clrMapOvr>
    <a:masterClrMapping/>
  </p:clrMapOvr>
  <p:transition>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0"/>
            <a:ext cx="9144000" cy="6858000"/>
          </a:xfrm>
        </p:spPr>
        <p:txBody>
          <a:bodyPr>
            <a:normAutofit/>
          </a:bodyPr>
          <a:lstStyle/>
          <a:p>
            <a:pPr>
              <a:buNone/>
            </a:pPr>
            <a:r>
              <a:rPr lang="fa-IR" sz="2800" dirty="0" smtClean="0"/>
              <a:t>تئوری نمایندگی</a:t>
            </a:r>
          </a:p>
          <a:p>
            <a:pPr>
              <a:buNone/>
            </a:pPr>
            <a:r>
              <a:rPr lang="fa-IR" sz="2000" dirty="0" smtClean="0">
                <a:cs typeface="2  Mitra" pitchFamily="2" charset="-78"/>
              </a:rPr>
              <a:t>تئوری نمایندگی، امروزه یکی از با اهمیت ترین انواع تحقیقات حسابداری است. این تحقیقات ممکن است قیاسی یا استقرایی باشد و مورد خاصی از تحقیقات رفتاری نیز محسوب میشود اگرچه ریشه های تئوری نمایندگی در مدیریت مالی و اقتصاد است. اولین فرض تئوری نمایندگی این است که اشخاص بر حسب منافع شخصی خود عمل میکنند در حالی که این منافع لزوما در تمامی دوره ها با منافع شرکتها همسو و همسان نیست. فرض با اهمیت دیگر تئوری نمایندگی، قرار داشتن شرکت در تقاطع ارتباطات قراردادی است که میان مدیریت، سرمایه گذاران، اعتبار دهندگان و دولت وجود دارد.</a:t>
            </a:r>
          </a:p>
          <a:p>
            <a:pPr>
              <a:buNone/>
            </a:pPr>
            <a:r>
              <a:rPr lang="fa-IR" sz="2000" dirty="0" smtClean="0">
                <a:cs typeface="2  Mitra" pitchFamily="2" charset="-78"/>
              </a:rPr>
              <a:t>مثالهایی برای این موارد، شامل وضعیت اوراق مشارکت، قراردادهای حقوق و مزایای مدیران و اندازه شرکت میباشد.</a:t>
            </a:r>
          </a:p>
          <a:p>
            <a:pPr>
              <a:buNone/>
            </a:pPr>
            <a:r>
              <a:rPr lang="fa-IR" sz="2000" dirty="0" smtClean="0">
                <a:cs typeface="2  Mitra" pitchFamily="2" charset="-78"/>
              </a:rPr>
              <a:t>از دیدگاه کلی، محاسبه سود به عنوان معیار اقتصادی عملکرد شرکت و تعیین ارزشهای اقتصادی قابل قبول داراییها و بدهیها، مهمترین وظیفه حسابداری است که باید مورد توجه هیأتهای مسئول تدوین استانداردهای حسابداری قرار داشته باشد. بدیهی است که چنین نقطه نظری در تئوری نمایندگی وجود ندارد. بنابراین، تدوین کنندگان استاندارد های حسابداری میتوانند نتایج تحقیقات مرتبط با تئوری نمایندگی را در صورت مفید و معتبر بودن، همراه با نتایج سایر تحقیقات حسابداری مورد استفاده قرار دهند.</a:t>
            </a:r>
          </a:p>
          <a:p>
            <a:pPr>
              <a:buNone/>
            </a:pPr>
            <a:r>
              <a:rPr lang="fa-IR" sz="2800" dirty="0" smtClean="0"/>
              <a:t>سایر تحقیقات حسابداری</a:t>
            </a:r>
          </a:p>
          <a:p>
            <a:pPr>
              <a:buNone/>
            </a:pPr>
            <a:r>
              <a:rPr lang="fa-IR" sz="2000" dirty="0" smtClean="0">
                <a:cs typeface="2  Mitra" pitchFamily="2" charset="-78"/>
              </a:rPr>
              <a:t>برخی دیگر از تحقیقات حسابداری که در دهه اخیر انجام شده است عبارتند از تحقیقات مربوط به:</a:t>
            </a:r>
          </a:p>
          <a:p>
            <a:pPr marL="457200" indent="-457200">
              <a:buNone/>
            </a:pPr>
            <a:r>
              <a:rPr lang="fa-IR" sz="2000" dirty="0" smtClean="0">
                <a:cs typeface="2  Mitra" pitchFamily="2" charset="-78"/>
              </a:rPr>
              <a:t>1-هزینه تهیه اطلاعات</a:t>
            </a:r>
          </a:p>
          <a:p>
            <a:pPr marL="457200" indent="-457200">
              <a:buNone/>
            </a:pPr>
            <a:r>
              <a:rPr lang="fa-IR" sz="2000" dirty="0" smtClean="0">
                <a:cs typeface="2  Mitra" pitchFamily="2" charset="-78"/>
              </a:rPr>
              <a:t>2-تحقیقات انتقادی </a:t>
            </a:r>
          </a:p>
          <a:p>
            <a:pPr>
              <a:buNone/>
            </a:pPr>
            <a:endParaRPr lang="fa-IR" sz="2000" dirty="0">
              <a:cs typeface="2  Mitra" pitchFamily="2" charset="-78"/>
            </a:endParaRPr>
          </a:p>
        </p:txBody>
      </p:sp>
    </p:spTree>
    <p:extLst>
      <p:ext uri="{BB962C8B-B14F-4D97-AF65-F5344CB8AC3E}">
        <p14:creationId xmlns:p14="http://schemas.microsoft.com/office/powerpoint/2010/main" val="3407897744"/>
      </p:ext>
    </p:extLst>
  </p:cSld>
  <p:clrMapOvr>
    <a:masterClrMapping/>
  </p:clrMapOvr>
  <p:transition>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0"/>
            <a:ext cx="9144000" cy="6858000"/>
          </a:xfrm>
        </p:spPr>
        <p:txBody>
          <a:bodyPr>
            <a:normAutofit lnSpcReduction="10000"/>
          </a:bodyPr>
          <a:lstStyle/>
          <a:p>
            <a:pPr>
              <a:buNone/>
            </a:pPr>
            <a:r>
              <a:rPr lang="fa-IR" sz="2400" dirty="0" smtClean="0"/>
              <a:t>هزینه تهیه اطلاعات</a:t>
            </a:r>
          </a:p>
          <a:p>
            <a:pPr>
              <a:buNone/>
            </a:pPr>
            <a:r>
              <a:rPr lang="fa-IR" sz="2000" dirty="0" smtClean="0">
                <a:cs typeface="2  Mitra" pitchFamily="2" charset="-78"/>
              </a:rPr>
              <a:t>تحقیقات مربوط به هزینه تهیه اطلاعات، ماهیتا تحلیلی- قیاسی است. سوال با اهمیتی که معمولا در این قبیل موارد مطرح میشود این است که آیا فواید حاصل از این اطلاعات اضافی، هزینه های اضافی را توجیه میکند یا خیر.</a:t>
            </a:r>
          </a:p>
          <a:p>
            <a:pPr>
              <a:buNone/>
            </a:pPr>
            <a:r>
              <a:rPr lang="fa-IR" sz="2000" dirty="0" smtClean="0">
                <a:cs typeface="2  Mitra" pitchFamily="2" charset="-78"/>
              </a:rPr>
              <a:t>محققین مربوط در این گروه از تحقیقات، اخیرا مفروضات تئوری نمایندگی را نیز در تحلیل های خود لحاظ کرده اند. زیرا، تسهیم مخاطره بین سرمایه گذار و عامل(مدیریت)، ارتباطی نزدیک با این سوال دارد که آیا هر دو طرف، اطلاعات کامل درباره وضعیتهای مورد بررسی را در اختیار دارند یا عدم تقارن اطلاعاتی وجود دارد؟ عدم تقارن اطلاعاتی نیز به این معنی است که یکی از طرفین اطلاعات بیشتری را از طرف مقابل در اختیار دارد.</a:t>
            </a:r>
          </a:p>
          <a:p>
            <a:pPr>
              <a:buNone/>
            </a:pPr>
            <a:r>
              <a:rPr lang="fa-IR" sz="2400" dirty="0" smtClean="0"/>
              <a:t>تحقیقات انتقادی</a:t>
            </a:r>
          </a:p>
          <a:p>
            <a:pPr>
              <a:buNone/>
            </a:pPr>
            <a:r>
              <a:rPr lang="fa-IR" sz="2000" dirty="0" smtClean="0">
                <a:cs typeface="2  Mitra" pitchFamily="2" charset="-78"/>
              </a:rPr>
              <a:t>تحقیقات بازار سرمایه، رفتاری و تئوری نمایندگی نوعا بر این فرض مبتنی است که آگاهی از واقعیتها رامیتوان از طریق مشاهده بدست آورد و تحقیقات حسابداری مطلقا عینی است. تحیقات انتقادی متقابلا دیدگاه مبتنی بودن دانش حسابداری را بر اصول عینی مردود می شمارد.</a:t>
            </a:r>
          </a:p>
          <a:p>
            <a:pPr>
              <a:buNone/>
            </a:pPr>
            <a:r>
              <a:rPr lang="fa-IR" sz="2000" dirty="0" smtClean="0">
                <a:cs typeface="2  Mitra" pitchFamily="2" charset="-78"/>
              </a:rPr>
              <a:t>بر اساس دیدگاه محققین انتقادی، بخش عمده ای از تحقیقات حسابداری بر اساس این نقطه نظر انجام شده است که واقعیتهای عینی موجود در دنیا، ماهیت قابل تعیین دارند و از طریق انجام تحقیقات میتوان به آن واقعیتها پی برد. در این نقطه نظر، واقعیتهای عینی، مستقل از عامل انسانی مورد توجه قرار گرفته است. در نتیجه، عامل انسانی به عنوان به وجود آورنده واقعیتها دیده نشده، بلکه عاملی تلقی شده است که میتوان صفات آن را از راه مشاهده توصیف کرد. علاوه بر این، به نظر محققین انتقادی، تحقیقات جاری حسابداری، تئوریهای دستوری و مثبت حسابداری را همسان فرض میکنند. تحقیقات انجام شده توسط محققین انتقادی بر اساس مفروضات زیر انجام شده است:</a:t>
            </a:r>
          </a:p>
          <a:p>
            <a:pPr>
              <a:buNone/>
            </a:pPr>
            <a:r>
              <a:rPr lang="fa-IR" sz="2000" dirty="0" smtClean="0">
                <a:cs typeface="2  Mitra" pitchFamily="2" charset="-78"/>
              </a:rPr>
              <a:t>1- جامعه میتواند متفاوت از آنچه که هست بشود؛</a:t>
            </a:r>
          </a:p>
          <a:p>
            <a:pPr>
              <a:buNone/>
            </a:pPr>
            <a:r>
              <a:rPr lang="fa-IR" sz="2000" dirty="0" smtClean="0">
                <a:cs typeface="2  Mitra" pitchFamily="2" charset="-78"/>
              </a:rPr>
              <a:t>2-اعمال آگاهانه انسانها، توان تغییر یا بهبود دنیای اجتماعی را دارد؛ و</a:t>
            </a:r>
          </a:p>
          <a:p>
            <a:pPr>
              <a:buNone/>
            </a:pPr>
            <a:r>
              <a:rPr lang="fa-IR" sz="2000" dirty="0" smtClean="0">
                <a:cs typeface="2  Mitra" pitchFamily="2" charset="-78"/>
              </a:rPr>
              <a:t>3-فرض شماره 2 را میتوان از طریق بکارگیری تئوری انتقادی محقق کرد.</a:t>
            </a:r>
          </a:p>
        </p:txBody>
      </p:sp>
    </p:spTree>
    <p:extLst>
      <p:ext uri="{BB962C8B-B14F-4D97-AF65-F5344CB8AC3E}">
        <p14:creationId xmlns:p14="http://schemas.microsoft.com/office/powerpoint/2010/main" val="3628281563"/>
      </p:ext>
    </p:extLst>
  </p:cSld>
  <p:clrMapOvr>
    <a:masterClrMapping/>
  </p:clrMapOvr>
  <p:transition>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0"/>
            <a:ext cx="9144000" cy="6858000"/>
          </a:xfrm>
        </p:spPr>
        <p:txBody>
          <a:bodyPr>
            <a:normAutofit/>
          </a:bodyPr>
          <a:lstStyle/>
          <a:p>
            <a:pPr>
              <a:buNone/>
            </a:pPr>
            <a:r>
              <a:rPr lang="fa-IR" sz="4400" dirty="0" smtClean="0"/>
              <a:t>انقلاب علمی در حسابداری</a:t>
            </a:r>
          </a:p>
          <a:p>
            <a:pPr>
              <a:buNone/>
            </a:pPr>
            <a:r>
              <a:rPr lang="fa-IR" sz="2000" dirty="0" smtClean="0">
                <a:cs typeface="2  Mitra" pitchFamily="2" charset="-78"/>
              </a:rPr>
              <a:t>برخی از صاحبنظران، انقلاب علمی را در حسابداری، به دلیل نارضایتی از پارادیم موجود پیش بینی میکنند. منظور از پارادیم، دیدگاه مشترک اهل علم یا حرفه برای حل مسایل مربوط است. در حسابداری، دیدگاه مشترک، اندازه گیری بر مبنای بهای تمام شده تاریخی بوده که خود بر مفاهیمی نظیر تحقق درآمد فروش، مقابله هزینه با درآمد و فرضیات بنیادی نظیر تفکیک شخصیت، تداوم فعالیت، دوره مالی و امثالهم مبتنی است. ناتوانی بهای تمام شده تاریخی برای مقابله با مسایل گزارشگری مالی در دوره های تورم، موجب نارضایتی قابل توجهی میان دست اندرکاران و استفاده کنندگان از اطلاعات مالی شده است.  آثار تورم همراه با نتایج بدست آمده از تحقیقات مشاهده ای حسابداری و همچنین تحقیقات مبتنی بر سایر دیدگاهها موجب شده است که برخی از صاحبنظران امکان ظهور پارادیم جدیدی را در حسابداری مورد توجه قرار دهند.</a:t>
            </a:r>
          </a:p>
        </p:txBody>
      </p:sp>
    </p:spTree>
    <p:extLst>
      <p:ext uri="{BB962C8B-B14F-4D97-AF65-F5344CB8AC3E}">
        <p14:creationId xmlns:p14="http://schemas.microsoft.com/office/powerpoint/2010/main" val="4157650212"/>
      </p:ext>
    </p:extLst>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cs typeface="B Zar" panose="00000400000000000000" pitchFamily="2" charset="-78"/>
              </a:defRPr>
            </a:lvl1pPr>
            <a:lvl2pPr marL="742950" indent="-285750" eaLnBrk="0" hangingPunct="0">
              <a:defRPr kumimoji="1" sz="2400">
                <a:solidFill>
                  <a:schemeClr val="tx1"/>
                </a:solidFill>
                <a:latin typeface="Times New Roman" panose="02020603050405020304" pitchFamily="18" charset="0"/>
                <a:cs typeface="B Zar" panose="00000400000000000000" pitchFamily="2" charset="-78"/>
              </a:defRPr>
            </a:lvl2pPr>
            <a:lvl3pPr marL="1143000" indent="-228600" eaLnBrk="0" hangingPunct="0">
              <a:defRPr kumimoji="1" sz="2400">
                <a:solidFill>
                  <a:schemeClr val="tx1"/>
                </a:solidFill>
                <a:latin typeface="Times New Roman" panose="02020603050405020304" pitchFamily="18" charset="0"/>
                <a:cs typeface="B Zar" panose="00000400000000000000" pitchFamily="2" charset="-78"/>
              </a:defRPr>
            </a:lvl3pPr>
            <a:lvl4pPr marL="1600200" indent="-228600" eaLnBrk="0" hangingPunct="0">
              <a:defRPr kumimoji="1" sz="2400">
                <a:solidFill>
                  <a:schemeClr val="tx1"/>
                </a:solidFill>
                <a:latin typeface="Times New Roman" panose="02020603050405020304" pitchFamily="18" charset="0"/>
                <a:cs typeface="B Zar" panose="00000400000000000000" pitchFamily="2" charset="-78"/>
              </a:defRPr>
            </a:lvl4pPr>
            <a:lvl5pPr marL="2057400" indent="-228600" eaLnBrk="0" hangingPunct="0">
              <a:defRPr kumimoji="1" sz="2400">
                <a:solidFill>
                  <a:schemeClr val="tx1"/>
                </a:solidFill>
                <a:latin typeface="Times New Roman" panose="02020603050405020304" pitchFamily="18" charset="0"/>
                <a:cs typeface="B Zar" panose="00000400000000000000" pitchFamily="2" charset="-7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cs typeface="B Zar" panose="00000400000000000000" pitchFamily="2" charset="-7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cs typeface="B Zar" panose="00000400000000000000" pitchFamily="2" charset="-7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cs typeface="B Zar" panose="00000400000000000000" pitchFamily="2" charset="-7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cs typeface="B Zar" panose="00000400000000000000" pitchFamily="2" charset="-78"/>
              </a:defRPr>
            </a:lvl9pPr>
          </a:lstStyle>
          <a:p>
            <a:pPr eaLnBrk="1" hangingPunct="1"/>
            <a:fld id="{03FC5DEF-9316-4E59-97D7-6D00ABC44887}" type="slidenum">
              <a:rPr lang="en-US" altLang="fa-IR" sz="1200"/>
              <a:pPr eaLnBrk="1" hangingPunct="1"/>
              <a:t>3</a:t>
            </a:fld>
            <a:endParaRPr lang="en-US" altLang="fa-IR" sz="1200"/>
          </a:p>
        </p:txBody>
      </p:sp>
      <p:sp>
        <p:nvSpPr>
          <p:cNvPr id="2" name="Footer Placeholder 1"/>
          <p:cNvSpPr>
            <a:spLocks noGrp="1"/>
          </p:cNvSpPr>
          <p:nvPr>
            <p:ph type="ftr" sz="quarter" idx="12"/>
          </p:nvPr>
        </p:nvSpPr>
        <p:spPr/>
        <p:txBody>
          <a:bodyPr/>
          <a:lstStyle/>
          <a:p>
            <a:pPr>
              <a:defRPr/>
            </a:pPr>
            <a:endParaRPr lang="en-US"/>
          </a:p>
        </p:txBody>
      </p:sp>
      <p:sp>
        <p:nvSpPr>
          <p:cNvPr id="5" name="TextBox 4"/>
          <p:cNvSpPr txBox="1"/>
          <p:nvPr/>
        </p:nvSpPr>
        <p:spPr>
          <a:xfrm>
            <a:off x="214313" y="1500188"/>
            <a:ext cx="8501062" cy="4708525"/>
          </a:xfrm>
          <a:prstGeom prst="rect">
            <a:avLst/>
          </a:prstGeom>
          <a:noFill/>
        </p:spPr>
        <p:txBody>
          <a:bodyPr rtlCol="1">
            <a:spAutoFit/>
          </a:bodyPr>
          <a:lstStyle/>
          <a:p>
            <a:pPr algn="r" rtl="1">
              <a:defRPr/>
            </a:pPr>
            <a:r>
              <a:rPr lang="fa-IR" sz="2800" b="1" u="sng" dirty="0">
                <a:solidFill>
                  <a:schemeClr val="accent2">
                    <a:lumMod val="60000"/>
                    <a:lumOff val="40000"/>
                  </a:schemeClr>
                </a:solidFill>
                <a:cs typeface="Times New Roman" pitchFamily="18" charset="0"/>
              </a:rPr>
              <a:t>تعريف تئوري</a:t>
            </a:r>
            <a:r>
              <a:rPr lang="fa-IR" b="1" u="sng" dirty="0">
                <a:solidFill>
                  <a:schemeClr val="accent2">
                    <a:lumMod val="60000"/>
                    <a:lumOff val="40000"/>
                  </a:schemeClr>
                </a:solidFill>
                <a:cs typeface="Times New Roman" pitchFamily="18" charset="0"/>
              </a:rPr>
              <a:t>:</a:t>
            </a:r>
          </a:p>
          <a:p>
            <a:pPr algn="r" rtl="1">
              <a:defRPr/>
            </a:pPr>
            <a:endParaRPr lang="fa-IR" b="1" u="sng" dirty="0">
              <a:cs typeface="Times New Roman" pitchFamily="18" charset="0"/>
            </a:endParaRPr>
          </a:p>
          <a:p>
            <a:pPr algn="just" rtl="1">
              <a:defRPr/>
            </a:pPr>
            <a:r>
              <a:rPr lang="fa-IR" dirty="0">
                <a:solidFill>
                  <a:srgbClr val="F8F8F8"/>
                </a:solidFill>
                <a:cs typeface="Times New Roman" pitchFamily="18" charset="0"/>
              </a:rPr>
              <a:t>بيان سيستماتيك اصول وتبين روابط آشكار يا مباني برخي از پديده هاي مشخص كه مشاهده وتا حدودي تاييد شده است.</a:t>
            </a:r>
          </a:p>
          <a:p>
            <a:pPr algn="just" rtl="1">
              <a:defRPr/>
            </a:pPr>
            <a:endParaRPr lang="fa-IR" dirty="0">
              <a:cs typeface="Times New Roman" pitchFamily="18" charset="0"/>
            </a:endParaRPr>
          </a:p>
          <a:p>
            <a:pPr algn="just" rtl="1">
              <a:defRPr/>
            </a:pPr>
            <a:r>
              <a:rPr lang="fa-IR" sz="2800" b="1" u="sng" dirty="0">
                <a:solidFill>
                  <a:schemeClr val="accent2">
                    <a:lumMod val="60000"/>
                    <a:lumOff val="40000"/>
                  </a:schemeClr>
                </a:solidFill>
                <a:cs typeface="Times New Roman" pitchFamily="18" charset="0"/>
              </a:rPr>
              <a:t>هدف تئوري: </a:t>
            </a:r>
            <a:r>
              <a:rPr lang="fa-IR" sz="2800" b="1" u="sng" dirty="0">
                <a:cs typeface="Times New Roman" pitchFamily="18" charset="0"/>
              </a:rPr>
              <a:t> </a:t>
            </a:r>
            <a:r>
              <a:rPr lang="fa-IR" dirty="0">
                <a:solidFill>
                  <a:srgbClr val="F8F8F8"/>
                </a:solidFill>
                <a:cs typeface="Times New Roman" pitchFamily="18" charset="0"/>
              </a:rPr>
              <a:t>بيان وپيش بيني است.</a:t>
            </a:r>
          </a:p>
          <a:p>
            <a:pPr algn="just" rtl="1">
              <a:defRPr/>
            </a:pPr>
            <a:endParaRPr lang="fa-IR" dirty="0">
              <a:cs typeface="Times New Roman" pitchFamily="18" charset="0"/>
            </a:endParaRPr>
          </a:p>
          <a:p>
            <a:pPr algn="just" rtl="1">
              <a:defRPr/>
            </a:pPr>
            <a:r>
              <a:rPr lang="fa-IR" sz="2800" b="1" u="sng" dirty="0">
                <a:solidFill>
                  <a:schemeClr val="accent2">
                    <a:lumMod val="60000"/>
                    <a:lumOff val="40000"/>
                  </a:schemeClr>
                </a:solidFill>
                <a:cs typeface="Times New Roman" pitchFamily="18" charset="0"/>
              </a:rPr>
              <a:t>انواع تئوري:</a:t>
            </a:r>
            <a:r>
              <a:rPr lang="fa-IR" sz="2800" b="1" u="sng" dirty="0">
                <a:cs typeface="Times New Roman" pitchFamily="18" charset="0"/>
              </a:rPr>
              <a:t> </a:t>
            </a:r>
            <a:r>
              <a:rPr lang="fa-IR" dirty="0">
                <a:solidFill>
                  <a:srgbClr val="FFFF00"/>
                </a:solidFill>
                <a:cs typeface="Times New Roman" pitchFamily="18" charset="0"/>
              </a:rPr>
              <a:t>1</a:t>
            </a:r>
            <a:r>
              <a:rPr lang="fa-IR" dirty="0">
                <a:solidFill>
                  <a:srgbClr val="F8F8F8"/>
                </a:solidFill>
                <a:cs typeface="Times New Roman" pitchFamily="18" charset="0"/>
              </a:rPr>
              <a:t>. دستوري   </a:t>
            </a:r>
            <a:r>
              <a:rPr lang="fa-IR" dirty="0">
                <a:solidFill>
                  <a:srgbClr val="FFFF00"/>
                </a:solidFill>
                <a:cs typeface="Times New Roman" pitchFamily="18" charset="0"/>
              </a:rPr>
              <a:t>2.</a:t>
            </a:r>
            <a:r>
              <a:rPr lang="fa-IR" dirty="0">
                <a:solidFill>
                  <a:srgbClr val="F8F8F8"/>
                </a:solidFill>
                <a:cs typeface="Times New Roman" pitchFamily="18" charset="0"/>
              </a:rPr>
              <a:t>مثبت(توصيفي)</a:t>
            </a:r>
          </a:p>
          <a:p>
            <a:pPr algn="just" rtl="1">
              <a:defRPr/>
            </a:pPr>
            <a:endParaRPr lang="fa-IR" dirty="0">
              <a:cs typeface="Times New Roman" pitchFamily="18" charset="0"/>
            </a:endParaRPr>
          </a:p>
          <a:p>
            <a:pPr algn="just" rtl="1">
              <a:defRPr/>
            </a:pPr>
            <a:r>
              <a:rPr lang="fa-IR" dirty="0">
                <a:solidFill>
                  <a:srgbClr val="F8F8F8"/>
                </a:solidFill>
                <a:cs typeface="Times New Roman" pitchFamily="18" charset="0"/>
              </a:rPr>
              <a:t>تئوري دستوري آن چه راكه بايد باشد بيان ميكند در حالي كه تئوري مثبت آن چه راكه هست بيان ميكند</a:t>
            </a:r>
            <a:r>
              <a:rPr lang="fa-IR" dirty="0">
                <a:cs typeface="Times New Roman" pitchFamily="18" charset="0"/>
              </a:rPr>
              <a:t>.</a:t>
            </a:r>
          </a:p>
          <a:p>
            <a:pPr algn="r" rtl="1">
              <a:defRPr/>
            </a:pPr>
            <a:endParaRPr lang="fa-IR" dirty="0">
              <a:cs typeface="Times New Roman" pitchFamily="18" charset="0"/>
            </a:endParaRPr>
          </a:p>
        </p:txBody>
      </p:sp>
    </p:spTree>
  </p:cSld>
  <p:clrMapOvr>
    <a:masterClrMapping/>
  </p:clrMapOvr>
  <p:transition spd="slow">
    <p:newsflash/>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4274" name="Slide Number Placeholder 5"/>
          <p:cNvSpPr>
            <a:spLocks noGrp="1"/>
          </p:cNvSpPr>
          <p:nvPr>
            <p:ph type="sldNum" sz="quarter" idx="4294967295"/>
          </p:nvPr>
        </p:nvSpPr>
        <p:spPr>
          <a:noFill/>
        </p:spPr>
        <p:txBody>
          <a:bodyPr/>
          <a:lstStyle/>
          <a:p>
            <a:fld id="{8FE5F801-E1B1-4E81-ADED-5A11FCDA1B9C}" type="slidenum">
              <a:rPr lang="ar-SA" smtClean="0">
                <a:latin typeface="Arial" pitchFamily="34" charset="0"/>
                <a:cs typeface="Arial" pitchFamily="34" charset="0"/>
              </a:rPr>
              <a:pPr/>
              <a:t>30</a:t>
            </a:fld>
            <a:endParaRPr lang="en-US" smtClean="0">
              <a:latin typeface="Arial" pitchFamily="34" charset="0"/>
              <a:cs typeface="Arial" pitchFamily="34" charset="0"/>
            </a:endParaRPr>
          </a:p>
        </p:txBody>
      </p:sp>
      <p:sp>
        <p:nvSpPr>
          <p:cNvPr id="154628" name="Rectangle 4"/>
          <p:cNvSpPr>
            <a:spLocks noGrp="1" noChangeArrowheads="1"/>
          </p:cNvSpPr>
          <p:nvPr>
            <p:ph type="title"/>
          </p:nvPr>
        </p:nvSpPr>
        <p:spPr/>
        <p:txBody>
          <a:bodyPr/>
          <a:lstStyle/>
          <a:p>
            <a:pPr eaLnBrk="1" hangingPunct="1">
              <a:defRPr/>
            </a:pPr>
            <a:endParaRPr lang="en-US" smtClean="0"/>
          </a:p>
        </p:txBody>
      </p:sp>
      <p:sp>
        <p:nvSpPr>
          <p:cNvPr id="54276" name="Rectangle 3"/>
          <p:cNvSpPr>
            <a:spLocks noGrp="1" noChangeArrowheads="1"/>
          </p:cNvSpPr>
          <p:nvPr>
            <p:ph type="body" idx="4294967295"/>
          </p:nvPr>
        </p:nvSpPr>
        <p:spPr>
          <a:xfrm>
            <a:off x="755650" y="1844675"/>
            <a:ext cx="7661275" cy="4114800"/>
          </a:xfrm>
        </p:spPr>
        <p:txBody>
          <a:bodyPr/>
          <a:lstStyle/>
          <a:p>
            <a:pPr eaLnBrk="1" hangingPunct="1"/>
            <a:endParaRPr lang="en-US" smtClean="0"/>
          </a:p>
        </p:txBody>
      </p:sp>
      <p:pic>
        <p:nvPicPr>
          <p:cNvPr id="54277" name="Picture 14" descr="miracle (35)"/>
          <p:cNvPicPr>
            <a:picLocks noGrp="1" noChangeAspect="1" noChangeArrowheads="1"/>
          </p:cNvPicPr>
          <p:nvPr>
            <p:ph idx="4294967295"/>
          </p:nvPr>
        </p:nvPicPr>
        <p:blipFill>
          <a:blip r:embed="rId3"/>
          <a:srcRect/>
          <a:stretch>
            <a:fillRect/>
          </a:stretch>
        </p:blipFill>
        <p:spPr>
          <a:xfrm>
            <a:off x="0" y="0"/>
            <a:ext cx="9144000" cy="6858000"/>
          </a:xfrm>
          <a:noFill/>
        </p:spPr>
      </p:pic>
      <p:sp>
        <p:nvSpPr>
          <p:cNvPr id="54278" name="Rectangle 16"/>
          <p:cNvSpPr>
            <a:spLocks noChangeArrowheads="1"/>
          </p:cNvSpPr>
          <p:nvPr/>
        </p:nvSpPr>
        <p:spPr bwMode="auto">
          <a:xfrm>
            <a:off x="2411413" y="6165850"/>
            <a:ext cx="3744912" cy="503238"/>
          </a:xfrm>
          <a:prstGeom prst="rect">
            <a:avLst/>
          </a:prstGeom>
          <a:solidFill>
            <a:srgbClr val="008000"/>
          </a:solidFill>
          <a:ln w="9525">
            <a:solidFill>
              <a:schemeClr val="tx1"/>
            </a:solidFill>
            <a:miter lim="800000"/>
            <a:headEnd/>
            <a:tailEnd/>
          </a:ln>
        </p:spPr>
        <p:txBody>
          <a:bodyPr wrap="none" anchor="ctr"/>
          <a:lstStyle/>
          <a:p>
            <a:pPr algn="ctr"/>
            <a:r>
              <a:rPr lang="fa-IR" sz="4000">
                <a:solidFill>
                  <a:schemeClr val="bg1"/>
                </a:solidFill>
              </a:rPr>
              <a:t>باتشکر از توجه شما</a:t>
            </a:r>
            <a:endParaRPr lang="en-US" sz="4000">
              <a:solidFill>
                <a:schemeClr val="bg1"/>
              </a:solidFill>
            </a:endParaRPr>
          </a:p>
        </p:txBody>
      </p:sp>
    </p:spTree>
    <p:extLst>
      <p:ext uri="{BB962C8B-B14F-4D97-AF65-F5344CB8AC3E}">
        <p14:creationId xmlns:p14="http://schemas.microsoft.com/office/powerpoint/2010/main" val="25573776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nodePh="1">
                                  <p:stCondLst>
                                    <p:cond delay="0"/>
                                  </p:stCondLst>
                                  <p:endCondLst>
                                    <p:cond evt="begin" delay="0">
                                      <p:tn val="5"/>
                                    </p:cond>
                                  </p:endCondLst>
                                  <p:childTnLst>
                                    <p:set>
                                      <p:cBhvr>
                                        <p:cTn id="6" dur="1" fill="hold">
                                          <p:stCondLst>
                                            <p:cond delay="0"/>
                                          </p:stCondLst>
                                        </p:cTn>
                                        <p:tgtEl>
                                          <p:spTgt spid="154628"/>
                                        </p:tgtEl>
                                        <p:attrNameLst>
                                          <p:attrName>style.visibility</p:attrName>
                                        </p:attrNameLst>
                                      </p:cBhvr>
                                      <p:to>
                                        <p:strVal val="visible"/>
                                      </p:to>
                                    </p:set>
                                    <p:anim calcmode="lin" valueType="num">
                                      <p:cBhvr>
                                        <p:cTn id="7" dur="1000" fill="hold"/>
                                        <p:tgtEl>
                                          <p:spTgt spid="154628"/>
                                        </p:tgtEl>
                                        <p:attrNameLst>
                                          <p:attrName>ppt_x</p:attrName>
                                        </p:attrNameLst>
                                      </p:cBhvr>
                                      <p:tavLst>
                                        <p:tav tm="0">
                                          <p:val>
                                            <p:strVal val="#ppt_x-.2"/>
                                          </p:val>
                                        </p:tav>
                                        <p:tav tm="100000">
                                          <p:val>
                                            <p:strVal val="#ppt_x"/>
                                          </p:val>
                                        </p:tav>
                                      </p:tavLst>
                                    </p:anim>
                                    <p:anim calcmode="lin" valueType="num">
                                      <p:cBhvr>
                                        <p:cTn id="8" dur="1000" fill="hold"/>
                                        <p:tgtEl>
                                          <p:spTgt spid="154628"/>
                                        </p:tgtEl>
                                        <p:attrNameLst>
                                          <p:attrName>ppt_y</p:attrName>
                                        </p:attrNameLst>
                                      </p:cBhvr>
                                      <p:tavLst>
                                        <p:tav tm="0">
                                          <p:val>
                                            <p:strVal val="#ppt_y"/>
                                          </p:val>
                                        </p:tav>
                                        <p:tav tm="100000">
                                          <p:val>
                                            <p:strVal val="#ppt_y"/>
                                          </p:val>
                                        </p:tav>
                                      </p:tavLst>
                                    </p:anim>
                                    <p:animEffect transition="in" filter="wipe(right)" prLst="gradientSize: 0.1">
                                      <p:cBhvr>
                                        <p:cTn id="9" dur="1000"/>
                                        <p:tgtEl>
                                          <p:spTgt spid="154628"/>
                                        </p:tgtEl>
                                      </p:cBhvr>
                                    </p:animEffect>
                                  </p:childTnLst>
                                </p:cTn>
                              </p:par>
                            </p:childTnLst>
                          </p:cTn>
                        </p:par>
                        <p:par>
                          <p:cTn id="10" fill="hold">
                            <p:stCondLst>
                              <p:cond delay="1000"/>
                            </p:stCondLst>
                            <p:childTnLst>
                              <p:par>
                                <p:cTn id="11" presetID="44" presetClass="entr" presetSubtype="0" fill="hold" nodeType="afterEffect">
                                  <p:stCondLst>
                                    <p:cond delay="0"/>
                                  </p:stCondLst>
                                  <p:childTnLst>
                                    <p:set>
                                      <p:cBhvr>
                                        <p:cTn id="12" dur="1" fill="hold">
                                          <p:stCondLst>
                                            <p:cond delay="0"/>
                                          </p:stCondLst>
                                        </p:cTn>
                                        <p:tgtEl>
                                          <p:spTgt spid="54277"/>
                                        </p:tgtEl>
                                        <p:attrNameLst>
                                          <p:attrName>style.visibility</p:attrName>
                                        </p:attrNameLst>
                                      </p:cBhvr>
                                      <p:to>
                                        <p:strVal val="visible"/>
                                      </p:to>
                                    </p:set>
                                    <p:animEffect transition="in" filter="fade">
                                      <p:cBhvr>
                                        <p:cTn id="13" dur="500"/>
                                        <p:tgtEl>
                                          <p:spTgt spid="54277"/>
                                        </p:tgtEl>
                                      </p:cBhvr>
                                    </p:animEffect>
                                    <p:anim calcmode="lin" valueType="num">
                                      <p:cBhvr>
                                        <p:cTn id="14" dur="500" fill="hold"/>
                                        <p:tgtEl>
                                          <p:spTgt spid="54277"/>
                                        </p:tgtEl>
                                        <p:attrNameLst>
                                          <p:attrName>ppt_x</p:attrName>
                                        </p:attrNameLst>
                                      </p:cBhvr>
                                      <p:tavLst>
                                        <p:tav tm="0">
                                          <p:val>
                                            <p:strVal val="#ppt_x"/>
                                          </p:val>
                                        </p:tav>
                                        <p:tav tm="100000">
                                          <p:val>
                                            <p:strVal val="#ppt_x"/>
                                          </p:val>
                                        </p:tav>
                                      </p:tavLst>
                                    </p:anim>
                                    <p:anim calcmode="lin" valueType="num">
                                      <p:cBhvr>
                                        <p:cTn id="15" dur="500" fill="hold"/>
                                        <p:tgtEl>
                                          <p:spTgt spid="54277"/>
                                        </p:tgtEl>
                                        <p:attrNameLst>
                                          <p:attrName>ppt_y</p:attrName>
                                        </p:attrNameLst>
                                      </p:cBhvr>
                                      <p:tavLst>
                                        <p:tav tm="0">
                                          <p:val>
                                            <p:strVal val="#ppt_y+.05"/>
                                          </p:val>
                                        </p:tav>
                                        <p:tav tm="100000">
                                          <p:val>
                                            <p:strVal val="#ppt_y"/>
                                          </p:val>
                                        </p:tav>
                                      </p:tavLst>
                                    </p:anim>
                                  </p:childTnLst>
                                </p:cTn>
                              </p:par>
                            </p:childTnLst>
                          </p:cTn>
                        </p:par>
                        <p:par>
                          <p:cTn id="16" fill="hold">
                            <p:stCondLst>
                              <p:cond delay="1500"/>
                            </p:stCondLst>
                            <p:childTnLst>
                              <p:par>
                                <p:cTn id="17" presetID="44" presetClass="entr" presetSubtype="0" fill="hold" grpId="0" nodeType="afterEffect" nodePh="1">
                                  <p:stCondLst>
                                    <p:cond delay="0"/>
                                  </p:stCondLst>
                                  <p:endCondLst>
                                    <p:cond evt="begin" delay="0">
                                      <p:tn val="17"/>
                                    </p:cond>
                                  </p:endCondLst>
                                  <p:childTnLst>
                                    <p:set>
                                      <p:cBhvr>
                                        <p:cTn id="18" dur="1" fill="hold">
                                          <p:stCondLst>
                                            <p:cond delay="0"/>
                                          </p:stCondLst>
                                        </p:cTn>
                                        <p:tgtEl>
                                          <p:spTgt spid="54276">
                                            <p:txEl>
                                              <p:pRg st="0" end="0"/>
                                            </p:txEl>
                                          </p:spTgt>
                                        </p:tgtEl>
                                        <p:attrNameLst>
                                          <p:attrName>style.visibility</p:attrName>
                                        </p:attrNameLst>
                                      </p:cBhvr>
                                      <p:to>
                                        <p:strVal val="visible"/>
                                      </p:to>
                                    </p:set>
                                    <p:animEffect transition="in" filter="fade">
                                      <p:cBhvr>
                                        <p:cTn id="19" dur="500"/>
                                        <p:tgtEl>
                                          <p:spTgt spid="54276">
                                            <p:txEl>
                                              <p:pRg st="0" end="0"/>
                                            </p:txEl>
                                          </p:spTgt>
                                        </p:tgtEl>
                                      </p:cBhvr>
                                    </p:animEffect>
                                    <p:anim calcmode="lin" valueType="num">
                                      <p:cBhvr>
                                        <p:cTn id="20" dur="500" fill="hold"/>
                                        <p:tgtEl>
                                          <p:spTgt spid="54276">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54276">
                                            <p:txEl>
                                              <p:pRg st="0" end="0"/>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8" grpId="0" animBg="1"/>
      <p:bldP spid="54276" grpId="0" build="p"/>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915816" y="239107"/>
            <a:ext cx="6204515" cy="6502261"/>
          </a:xfrm>
          <a:prstGeom prst="rect">
            <a:avLst/>
          </a:prstGeom>
        </p:spPr>
      </p:pic>
    </p:spTree>
    <p:custDataLst>
      <p:tags r:id="rId1"/>
    </p:custDataLst>
    <p:extLst>
      <p:ext uri="{BB962C8B-B14F-4D97-AF65-F5344CB8AC3E}">
        <p14:creationId xmlns:p14="http://schemas.microsoft.com/office/powerpoint/2010/main" val="145539160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971600" y="620688"/>
            <a:ext cx="7940499" cy="2862322"/>
          </a:xfrm>
          <a:prstGeom prst="rect">
            <a:avLst/>
          </a:prstGeom>
          <a:noFill/>
        </p:spPr>
        <p:txBody>
          <a:bodyPr wrap="square" rtlCol="0">
            <a:spAutoFit/>
          </a:bodyPr>
          <a:lstStyle/>
          <a:p>
            <a:pPr algn="ctr"/>
            <a:r>
              <a:rPr lang="fa-IR" sz="6000" dirty="0" smtClean="0">
                <a:solidFill>
                  <a:schemeClr val="bg1"/>
                </a:solidFill>
                <a:cs typeface="B Titr" pitchFamily="2" charset="-78"/>
              </a:rPr>
              <a:t>فصل سوم</a:t>
            </a:r>
            <a:br>
              <a:rPr lang="fa-IR" sz="6000" dirty="0" smtClean="0">
                <a:solidFill>
                  <a:schemeClr val="bg1"/>
                </a:solidFill>
                <a:cs typeface="B Titr" pitchFamily="2" charset="-78"/>
              </a:rPr>
            </a:br>
            <a:r>
              <a:rPr lang="en-US" sz="6000" dirty="0" smtClean="0">
                <a:solidFill>
                  <a:schemeClr val="bg1"/>
                </a:solidFill>
                <a:cs typeface="B Titr" pitchFamily="2" charset="-78"/>
              </a:rPr>
              <a:t/>
            </a:r>
            <a:br>
              <a:rPr lang="en-US" sz="6000" dirty="0" smtClean="0">
                <a:solidFill>
                  <a:schemeClr val="bg1"/>
                </a:solidFill>
                <a:cs typeface="B Titr" pitchFamily="2" charset="-78"/>
              </a:rPr>
            </a:br>
            <a:r>
              <a:rPr lang="fa-IR" sz="6000" dirty="0" smtClean="0">
                <a:solidFill>
                  <a:schemeClr val="bg1"/>
                </a:solidFill>
                <a:cs typeface="B Titr" pitchFamily="2" charset="-78"/>
              </a:rPr>
              <a:t>ارائه کننده : </a:t>
            </a:r>
            <a:r>
              <a:rPr lang="fa-IR" sz="6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cs typeface="B Titr" pitchFamily="2" charset="-78"/>
              </a:rPr>
              <a:t>سمیه فیروزی</a:t>
            </a:r>
            <a:endParaRPr lang="en-US" sz="6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cs typeface="B Titr" pitchFamily="2" charset="-78"/>
            </a:endParaRPr>
          </a:p>
        </p:txBody>
      </p:sp>
      <p:sp>
        <p:nvSpPr>
          <p:cNvPr id="3" name="TextBox 2"/>
          <p:cNvSpPr txBox="1"/>
          <p:nvPr/>
        </p:nvSpPr>
        <p:spPr>
          <a:xfrm>
            <a:off x="2195736" y="4509120"/>
            <a:ext cx="5040560" cy="1446550"/>
          </a:xfrm>
          <a:prstGeom prst="rect">
            <a:avLst/>
          </a:prstGeom>
          <a:noFill/>
        </p:spPr>
        <p:txBody>
          <a:bodyPr wrap="square" rtlCol="0">
            <a:spAutoFit/>
          </a:bodyPr>
          <a:lstStyle/>
          <a:p>
            <a:pPr algn="ctr" rtl="1"/>
            <a:r>
              <a:rPr lang="fa-IR" sz="4400" b="1" dirty="0" smtClean="0">
                <a:solidFill>
                  <a:schemeClr val="bg1"/>
                </a:solidFill>
                <a:cs typeface="2  Nazanin" pitchFamily="2" charset="-78"/>
              </a:rPr>
              <a:t>نام استاد:</a:t>
            </a:r>
          </a:p>
          <a:p>
            <a:pPr algn="ctr" rtl="1"/>
            <a:r>
              <a:rPr lang="fa-IR" sz="4400" b="1" dirty="0" smtClean="0">
                <a:solidFill>
                  <a:schemeClr val="bg1"/>
                </a:solidFill>
                <a:cs typeface="2  Nazanin" pitchFamily="2" charset="-78"/>
              </a:rPr>
              <a:t>جناب آقای رازدار</a:t>
            </a:r>
            <a:endParaRPr lang="en-US" sz="4400" b="1" dirty="0">
              <a:solidFill>
                <a:schemeClr val="bg1"/>
              </a:solidFill>
              <a:cs typeface="2  Nazanin" pitchFamily="2" charset="-78"/>
            </a:endParaRPr>
          </a:p>
        </p:txBody>
      </p:sp>
    </p:spTree>
    <p:extLst>
      <p:ext uri="{BB962C8B-B14F-4D97-AF65-F5344CB8AC3E}">
        <p14:creationId xmlns:p14="http://schemas.microsoft.com/office/powerpoint/2010/main" val="183209783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912528" y="1484784"/>
            <a:ext cx="8231472" cy="566935"/>
          </a:xfrm>
        </p:spPr>
        <p:txBody>
          <a:bodyPr>
            <a:normAutofit fontScale="90000"/>
          </a:bodyPr>
          <a:lstStyle/>
          <a:p>
            <a:r>
              <a:rPr lang="fa-IR" dirty="0">
                <a:solidFill>
                  <a:srgbClr val="FF0000"/>
                </a:solidFill>
                <a:latin typeface="Sakkal Majalla" pitchFamily="2" charset="-78"/>
                <a:cs typeface="B Titr" pitchFamily="2" charset="-78"/>
              </a:rPr>
              <a:t>مفروضات بنیادی، اصول و مفاهیم حسابداری</a:t>
            </a:r>
            <a:br>
              <a:rPr lang="fa-IR" dirty="0">
                <a:solidFill>
                  <a:srgbClr val="FF0000"/>
                </a:solidFill>
                <a:latin typeface="Sakkal Majalla" pitchFamily="2" charset="-78"/>
                <a:cs typeface="B Titr" pitchFamily="2" charset="-78"/>
              </a:rPr>
            </a:br>
            <a:endParaRPr lang="en-US" dirty="0">
              <a:solidFill>
                <a:srgbClr val="FF0000"/>
              </a:solidFill>
              <a:cs typeface="B Titr" pitchFamily="2" charset="-78"/>
            </a:endParaRPr>
          </a:p>
        </p:txBody>
      </p:sp>
    </p:spTree>
    <p:extLst>
      <p:ext uri="{BB962C8B-B14F-4D97-AF65-F5344CB8AC3E}">
        <p14:creationId xmlns:p14="http://schemas.microsoft.com/office/powerpoint/2010/main" val="22794285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76537" y="413792"/>
            <a:ext cx="8077200" cy="1143000"/>
          </a:xfrm>
        </p:spPr>
        <p:txBody>
          <a:bodyPr>
            <a:normAutofit/>
          </a:bodyPr>
          <a:lstStyle/>
          <a:p>
            <a:r>
              <a:rPr lang="fa-IR" sz="3600" dirty="0">
                <a:solidFill>
                  <a:prstClr val="black"/>
                </a:solidFill>
                <a:cs typeface="2  Titr" pitchFamily="2" charset="-78"/>
              </a:rPr>
              <a:t>مقدمه ای بر </a:t>
            </a:r>
            <a:r>
              <a:rPr lang="fa-IR" sz="3600" dirty="0">
                <a:solidFill>
                  <a:srgbClr val="FF0000"/>
                </a:solidFill>
                <a:cs typeface="2  Titr" pitchFamily="2" charset="-78"/>
              </a:rPr>
              <a:t>مفروضات بنیادی¹ </a:t>
            </a:r>
            <a:r>
              <a:rPr lang="fa-IR" sz="3600" dirty="0">
                <a:solidFill>
                  <a:prstClr val="black"/>
                </a:solidFill>
                <a:cs typeface="2  Titr" pitchFamily="2" charset="-78"/>
              </a:rPr>
              <a:t>و </a:t>
            </a:r>
            <a:r>
              <a:rPr lang="fa-IR" sz="3600" dirty="0">
                <a:solidFill>
                  <a:srgbClr val="7030A0"/>
                </a:solidFill>
                <a:cs typeface="2  Titr" pitchFamily="2" charset="-78"/>
              </a:rPr>
              <a:t>اصول حسابداری²</a:t>
            </a:r>
            <a:endParaRPr lang="en-US" dirty="0">
              <a:cs typeface="2  Titr" pitchFamily="2" charset="-78"/>
            </a:endParaRPr>
          </a:p>
        </p:txBody>
      </p:sp>
      <p:sp>
        <p:nvSpPr>
          <p:cNvPr id="5" name="Content Placeholder 4"/>
          <p:cNvSpPr>
            <a:spLocks noGrp="1"/>
          </p:cNvSpPr>
          <p:nvPr>
            <p:ph idx="4294967295"/>
            <p:custDataLst>
              <p:tags r:id="rId3"/>
            </p:custDataLst>
          </p:nvPr>
        </p:nvSpPr>
        <p:spPr>
          <a:xfrm>
            <a:off x="762000" y="1596413"/>
            <a:ext cx="8077200" cy="3632787"/>
          </a:xfrm>
        </p:spPr>
        <p:txBody>
          <a:bodyPr>
            <a:normAutofit/>
          </a:bodyPr>
          <a:lstStyle/>
          <a:p>
            <a:pPr algn="just" rtl="1"/>
            <a:r>
              <a:rPr lang="fa-IR" dirty="0">
                <a:cs typeface="2  Nazanin" pitchFamily="2" charset="-78"/>
              </a:rPr>
              <a:t>احساس نیاز به یک چارچوب نظری در حسابداری مالی از زمانهای دور وجود داشته است که کمیته رویه های حسابداری توجه خود را معطوف به استخراج این چارچوب نمود ولی هیئت اصول حسابداری و هیئت استاندارهای حسابداری مالی هر دو کوشیدند یک چارچوب نظری ارائه کنند که برای تدوین مقررات حسابداری به عنوان یک رهنمود عمل نماید.</a:t>
            </a:r>
          </a:p>
        </p:txBody>
      </p:sp>
      <p:sp>
        <p:nvSpPr>
          <p:cNvPr id="4" name="Footer Placeholder 9"/>
          <p:cNvSpPr>
            <a:spLocks noGrp="1"/>
          </p:cNvSpPr>
          <p:nvPr>
            <p:ph type="ftr" sz="quarter" idx="4294967295"/>
          </p:nvPr>
        </p:nvSpPr>
        <p:spPr>
          <a:xfrm>
            <a:off x="1043608" y="5589240"/>
            <a:ext cx="3571868" cy="935021"/>
          </a:xfrm>
        </p:spPr>
        <p:txBody>
          <a:bodyPr>
            <a:normAutofit lnSpcReduction="10000"/>
          </a:bodyPr>
          <a:lstStyle/>
          <a:p>
            <a:pPr algn="l"/>
            <a:r>
              <a:rPr lang="en-US" sz="2000" dirty="0" smtClean="0">
                <a:solidFill>
                  <a:srgbClr val="FF0000"/>
                </a:solidFill>
              </a:rPr>
              <a:t>1-postulates</a:t>
            </a:r>
          </a:p>
          <a:p>
            <a:pPr algn="l"/>
            <a:r>
              <a:rPr lang="en-US" sz="2000" dirty="0" smtClean="0">
                <a:solidFill>
                  <a:srgbClr val="7030A0"/>
                </a:solidFill>
              </a:rPr>
              <a:t>2-accounting principle</a:t>
            </a:r>
            <a:r>
              <a:rPr lang="fa-IR" sz="2000" dirty="0" smtClean="0">
                <a:solidFill>
                  <a:srgbClr val="7030A0"/>
                </a:solidFill>
              </a:rPr>
              <a:t> </a:t>
            </a:r>
            <a:endParaRPr lang="en-US" sz="2000" dirty="0" smtClean="0">
              <a:solidFill>
                <a:srgbClr val="7030A0"/>
              </a:solidFill>
            </a:endParaRPr>
          </a:p>
          <a:p>
            <a:endParaRPr lang="en-US" sz="800" dirty="0"/>
          </a:p>
        </p:txBody>
      </p:sp>
    </p:spTree>
    <p:custDataLst>
      <p:tags r:id="rId1"/>
    </p:custDataLst>
    <p:extLst>
      <p:ext uri="{BB962C8B-B14F-4D97-AF65-F5344CB8AC3E}">
        <p14:creationId xmlns:p14="http://schemas.microsoft.com/office/powerpoint/2010/main" val="3059068938"/>
      </p:ext>
    </p:extLst>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build="p"/>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p:cNvSpPr txBox="1"/>
          <p:nvPr/>
        </p:nvSpPr>
        <p:spPr>
          <a:xfrm>
            <a:off x="899592" y="2402828"/>
            <a:ext cx="6781800" cy="3808750"/>
          </a:xfrm>
          <a:prstGeom prst="rect">
            <a:avLst/>
          </a:prstGeom>
          <a:noFill/>
        </p:spPr>
        <p:txBody>
          <a:bodyPr wrap="square" rtlCol="0">
            <a:noAutofit/>
          </a:bodyPr>
          <a:lstStyle/>
          <a:p>
            <a:pPr algn="just" rtl="1">
              <a:buNone/>
            </a:pPr>
            <a:r>
              <a:rPr lang="fa-IR" sz="3200" b="1" dirty="0">
                <a:cs typeface="2  Nazanin" pitchFamily="2" charset="-78"/>
              </a:rPr>
              <a:t>مجموعه اي از يك سيستم يكپارچه و منسجم (حكم قانون اساسي)از اهداف و مباني مرتبط با يكديگر است كه ماهيت، عملكرد و قلمرو حسابداري و گزارشگري مالي را مشخص و رهنمودي براي تدوين استانداردهاي حسابداري هماهنگ بشمار مي آيد.</a:t>
            </a:r>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35896" y="-531441"/>
            <a:ext cx="7765662" cy="16476125"/>
          </a:xfrm>
          <a:prstGeom prst="rect">
            <a:avLst/>
          </a:prstGeom>
        </p:spPr>
      </p:pic>
      <p:sp>
        <p:nvSpPr>
          <p:cNvPr id="5" name="Title 2"/>
          <p:cNvSpPr txBox="1">
            <a:spLocks/>
          </p:cNvSpPr>
          <p:nvPr/>
        </p:nvSpPr>
        <p:spPr>
          <a:xfrm>
            <a:off x="5004048" y="332656"/>
            <a:ext cx="2900354" cy="1143000"/>
          </a:xfrm>
          <a:prstGeom prst="rect">
            <a:avLst/>
          </a:prstGeom>
        </p:spPr>
        <p:txBody>
          <a:bodyPr>
            <a:normAutofit/>
          </a:bodyPr>
          <a:lstStyle>
            <a:lvl1pPr algn="l" defTabSz="914400" rtl="0" eaLnBrk="1" latinLnBrk="0" hangingPunct="1">
              <a:spcBef>
                <a:spcPct val="0"/>
              </a:spcBef>
              <a:buNone/>
              <a:defRPr lang="en-US" sz="4400" kern="1200" dirty="0" smtClean="0">
                <a:solidFill>
                  <a:schemeClr val="tx1"/>
                </a:solidFill>
                <a:latin typeface="+mj-lt"/>
                <a:ea typeface="+mj-ea"/>
                <a:cs typeface="+mj-cs"/>
              </a:defRPr>
            </a:lvl1pPr>
          </a:lstStyle>
          <a:p>
            <a:r>
              <a:rPr lang="fa-IR" sz="3600" dirty="0" smtClean="0">
                <a:solidFill>
                  <a:srgbClr val="C00000"/>
                </a:solidFill>
                <a:cs typeface="2  Titr" pitchFamily="2" charset="-78"/>
              </a:rPr>
              <a:t>چارچوب نظري</a:t>
            </a:r>
            <a:endParaRPr lang="fa-IR" sz="3600" dirty="0">
              <a:solidFill>
                <a:srgbClr val="C00000"/>
              </a:solidFill>
              <a:cs typeface="2  Titr" pitchFamily="2" charset="-78"/>
            </a:endParaRPr>
          </a:p>
        </p:txBody>
      </p:sp>
    </p:spTree>
    <p:extLst>
      <p:ext uri="{BB962C8B-B14F-4D97-AF65-F5344CB8AC3E}">
        <p14:creationId xmlns:p14="http://schemas.microsoft.com/office/powerpoint/2010/main" val="56500465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3000" y="0"/>
            <a:ext cx="7765662" cy="16476125"/>
          </a:xfrm>
          <a:prstGeom prst="rect">
            <a:avLst/>
          </a:prstGeom>
        </p:spPr>
      </p:pic>
      <p:sp>
        <p:nvSpPr>
          <p:cNvPr id="4" name="Title 1"/>
          <p:cNvSpPr txBox="1">
            <a:spLocks/>
          </p:cNvSpPr>
          <p:nvPr/>
        </p:nvSpPr>
        <p:spPr>
          <a:xfrm>
            <a:off x="915912" y="476672"/>
            <a:ext cx="8229600" cy="1143000"/>
          </a:xfrm>
          <a:prstGeom prst="rect">
            <a:avLst/>
          </a:prstGeom>
        </p:spPr>
        <p:txBody>
          <a:bodyPr>
            <a:normAutofit/>
          </a:bodyPr>
          <a:lstStyle>
            <a:lvl1pPr algn="l" defTabSz="914400" rtl="0" eaLnBrk="1" latinLnBrk="0" hangingPunct="1">
              <a:spcBef>
                <a:spcPct val="0"/>
              </a:spcBef>
              <a:buNone/>
              <a:defRPr lang="en-US" sz="4400" kern="1200" dirty="0" smtClean="0">
                <a:solidFill>
                  <a:schemeClr val="tx1"/>
                </a:solidFill>
                <a:latin typeface="+mj-lt"/>
                <a:ea typeface="+mj-ea"/>
                <a:cs typeface="+mj-cs"/>
              </a:defRPr>
            </a:lvl1pPr>
          </a:lstStyle>
          <a:p>
            <a:pPr algn="ctr"/>
            <a:r>
              <a:rPr lang="fa-IR" sz="3600" dirty="0" smtClean="0">
                <a:solidFill>
                  <a:schemeClr val="accent2">
                    <a:lumMod val="75000"/>
                  </a:schemeClr>
                </a:solidFill>
                <a:cs typeface="2  Titr" pitchFamily="2" charset="-78"/>
              </a:rPr>
              <a:t>مطالعات تحقیقاتی حسابداری</a:t>
            </a:r>
            <a:endParaRPr lang="fa-IR" sz="3600" dirty="0">
              <a:solidFill>
                <a:schemeClr val="accent2">
                  <a:lumMod val="75000"/>
                </a:schemeClr>
              </a:solidFill>
              <a:cs typeface="2  Titr" pitchFamily="2" charset="-78"/>
            </a:endParaRPr>
          </a:p>
        </p:txBody>
      </p:sp>
      <p:sp>
        <p:nvSpPr>
          <p:cNvPr id="13" name="Horizontal Scroll 12"/>
          <p:cNvSpPr/>
          <p:nvPr/>
        </p:nvSpPr>
        <p:spPr>
          <a:xfrm>
            <a:off x="2627784" y="2210871"/>
            <a:ext cx="6352964" cy="1194886"/>
          </a:xfrm>
          <a:prstGeom prst="horizontalScroll">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fa-IR" sz="2800" b="1" dirty="0">
                <a:solidFill>
                  <a:srgbClr val="FFFF00"/>
                </a:solidFill>
                <a:cs typeface="2  Yekan" pitchFamily="2" charset="-78"/>
              </a:rPr>
              <a:t>مطالعات تحقیقاتی حسابداری شماره یک </a:t>
            </a:r>
            <a:endParaRPr lang="en-US" sz="2800" dirty="0">
              <a:solidFill>
                <a:srgbClr val="FFFF00"/>
              </a:solidFill>
              <a:cs typeface="2  Yekan" pitchFamily="2" charset="-78"/>
            </a:endParaRPr>
          </a:p>
        </p:txBody>
      </p:sp>
      <p:sp>
        <p:nvSpPr>
          <p:cNvPr id="15" name="Horizontal Scroll 14"/>
          <p:cNvSpPr/>
          <p:nvPr/>
        </p:nvSpPr>
        <p:spPr>
          <a:xfrm>
            <a:off x="2627784" y="3405757"/>
            <a:ext cx="6352964" cy="1194886"/>
          </a:xfrm>
          <a:prstGeom prst="horizontalScroll">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fa-IR" sz="2800" b="1" dirty="0">
                <a:solidFill>
                  <a:srgbClr val="FFFF00"/>
                </a:solidFill>
                <a:cs typeface="2  Yekan" pitchFamily="2" charset="-78"/>
              </a:rPr>
              <a:t>مطالعات تحقیقاتی حسابداری شماره </a:t>
            </a:r>
            <a:r>
              <a:rPr lang="fa-IR" sz="2800" b="1" dirty="0" smtClean="0">
                <a:solidFill>
                  <a:srgbClr val="FFFF00"/>
                </a:solidFill>
                <a:cs typeface="2  Yekan" pitchFamily="2" charset="-78"/>
              </a:rPr>
              <a:t>سه </a:t>
            </a:r>
            <a:endParaRPr lang="en-US" sz="2800" dirty="0">
              <a:solidFill>
                <a:srgbClr val="FFFF00"/>
              </a:solidFill>
              <a:cs typeface="2  Yekan" pitchFamily="2" charset="-78"/>
            </a:endParaRPr>
          </a:p>
        </p:txBody>
      </p:sp>
    </p:spTree>
    <p:extLst>
      <p:ext uri="{BB962C8B-B14F-4D97-AF65-F5344CB8AC3E}">
        <p14:creationId xmlns:p14="http://schemas.microsoft.com/office/powerpoint/2010/main" val="425026420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animBg="1"/>
      <p:bldP spid="15"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97152" y="-8688397"/>
            <a:ext cx="7765662" cy="16476125"/>
          </a:xfrm>
          <a:prstGeom prst="rect">
            <a:avLst/>
          </a:prstGeom>
        </p:spPr>
      </p:pic>
      <p:pic>
        <p:nvPicPr>
          <p:cNvPr id="13" name="Picture 1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0753331" flipH="1">
            <a:off x="736734" y="4738937"/>
            <a:ext cx="2895600" cy="3390489"/>
          </a:xfrm>
          <a:prstGeom prst="rect">
            <a:avLst/>
          </a:prstGeom>
        </p:spPr>
      </p:pic>
      <p:sp>
        <p:nvSpPr>
          <p:cNvPr id="5" name="Horizontal Scroll 4"/>
          <p:cNvSpPr/>
          <p:nvPr/>
        </p:nvSpPr>
        <p:spPr>
          <a:xfrm>
            <a:off x="2152836" y="620688"/>
            <a:ext cx="6352964" cy="1194886"/>
          </a:xfrm>
          <a:prstGeom prst="horizontalScroll">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fa-IR" sz="2800" b="1" dirty="0">
                <a:solidFill>
                  <a:srgbClr val="FFFF00"/>
                </a:solidFill>
                <a:cs typeface="2  Yekan" pitchFamily="2" charset="-78"/>
              </a:rPr>
              <a:t>مطالعات تحقیقاتی حسابداری شماره یک </a:t>
            </a:r>
            <a:endParaRPr lang="en-US" sz="2800" dirty="0">
              <a:solidFill>
                <a:srgbClr val="FFFF00"/>
              </a:solidFill>
              <a:cs typeface="2  Yekan" pitchFamily="2" charset="-78"/>
            </a:endParaRPr>
          </a:p>
        </p:txBody>
      </p:sp>
      <p:sp>
        <p:nvSpPr>
          <p:cNvPr id="8" name="Subtitle 2"/>
          <p:cNvSpPr txBox="1">
            <a:spLocks/>
          </p:cNvSpPr>
          <p:nvPr/>
        </p:nvSpPr>
        <p:spPr>
          <a:xfrm>
            <a:off x="5902376" y="3672763"/>
            <a:ext cx="3134120" cy="980373"/>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rtl="1">
              <a:buNone/>
            </a:pPr>
            <a:r>
              <a:rPr lang="fa-IR" b="1" dirty="0" smtClean="0">
                <a:solidFill>
                  <a:srgbClr val="FF0000"/>
                </a:solidFill>
                <a:cs typeface="2  Yekan" pitchFamily="2" charset="-78"/>
              </a:rPr>
              <a:t>مفروضات بنيادي</a:t>
            </a:r>
            <a:endParaRPr lang="fa-IR" b="1" dirty="0">
              <a:solidFill>
                <a:srgbClr val="FF0000"/>
              </a:solidFill>
              <a:cs typeface="2  Yekan" pitchFamily="2" charset="-78"/>
            </a:endParaRPr>
          </a:p>
        </p:txBody>
      </p:sp>
      <p:sp>
        <p:nvSpPr>
          <p:cNvPr id="9" name="Right Brace 8"/>
          <p:cNvSpPr/>
          <p:nvPr/>
        </p:nvSpPr>
        <p:spPr>
          <a:xfrm>
            <a:off x="6072198" y="2420888"/>
            <a:ext cx="571504" cy="314327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Subtitle 2"/>
          <p:cNvSpPr txBox="1">
            <a:spLocks/>
          </p:cNvSpPr>
          <p:nvPr/>
        </p:nvSpPr>
        <p:spPr>
          <a:xfrm>
            <a:off x="1583036" y="2204864"/>
            <a:ext cx="4429124" cy="1752600"/>
          </a:xfrm>
          <a:prstGeom prst="rect">
            <a:avLst/>
          </a:prstGeom>
        </p:spPr>
        <p:txBody>
          <a:bodyPr vert="horz" lIns="91440" tIns="45720" rIns="91440" bIns="45720" rtlCol="1">
            <a:normAutofit/>
          </a:bodyPr>
          <a:lstStyle/>
          <a:p>
            <a:pPr marL="0" marR="0" lvl="0" indent="0" algn="r" defTabSz="914400" rtl="1" eaLnBrk="1" fontAlgn="auto" latinLnBrk="0" hangingPunct="1">
              <a:lnSpc>
                <a:spcPct val="100000"/>
              </a:lnSpc>
              <a:spcBef>
                <a:spcPct val="20000"/>
              </a:spcBef>
              <a:spcAft>
                <a:spcPts val="0"/>
              </a:spcAft>
              <a:buClrTx/>
              <a:buSzTx/>
              <a:buFont typeface="Arial" pitchFamily="34" charset="0"/>
              <a:buNone/>
              <a:tabLst/>
              <a:defRPr/>
            </a:pPr>
            <a:r>
              <a:rPr kumimoji="0" lang="fa-IR" sz="2400" b="1" i="0" u="none" strike="noStrike" kern="1200" cap="none" spc="0" normalizeH="0" baseline="0" noProof="0" dirty="0" smtClean="0">
                <a:ln>
                  <a:noFill/>
                </a:ln>
                <a:solidFill>
                  <a:schemeClr val="tx1"/>
                </a:solidFill>
                <a:effectLst/>
                <a:uLnTx/>
                <a:uFillTx/>
                <a:cs typeface="2  Homa" pitchFamily="2" charset="-78"/>
              </a:rPr>
              <a:t>گروه اول (مفروضات </a:t>
            </a:r>
            <a:r>
              <a:rPr kumimoji="0" lang="en-US" sz="2400" b="1" i="0" u="none" strike="noStrike" kern="1200" cap="none" spc="0" normalizeH="0" baseline="0" noProof="0" dirty="0" smtClean="0">
                <a:ln>
                  <a:noFill/>
                </a:ln>
                <a:solidFill>
                  <a:schemeClr val="tx1"/>
                </a:solidFill>
                <a:effectLst/>
                <a:uLnTx/>
                <a:uFillTx/>
                <a:cs typeface="2  Homa" pitchFamily="2" charset="-78"/>
              </a:rPr>
              <a:t> A</a:t>
            </a:r>
            <a:r>
              <a:rPr kumimoji="0" lang="fa-IR" sz="2400" b="1" i="0" u="none" strike="noStrike" kern="1200" cap="none" spc="0" normalizeH="0" baseline="0" noProof="0" dirty="0" smtClean="0">
                <a:ln>
                  <a:noFill/>
                </a:ln>
                <a:solidFill>
                  <a:schemeClr val="tx1"/>
                </a:solidFill>
                <a:effectLst/>
                <a:uLnTx/>
                <a:uFillTx/>
                <a:cs typeface="2  Homa" pitchFamily="2" charset="-78"/>
              </a:rPr>
              <a:t>و </a:t>
            </a:r>
            <a:r>
              <a:rPr kumimoji="0" lang="en-US" sz="2400" b="1" i="0" u="none" strike="noStrike" kern="1200" cap="none" spc="0" normalizeH="0" baseline="0" noProof="0" dirty="0" smtClean="0">
                <a:ln>
                  <a:noFill/>
                </a:ln>
                <a:solidFill>
                  <a:schemeClr val="tx1"/>
                </a:solidFill>
                <a:effectLst/>
                <a:uLnTx/>
                <a:uFillTx/>
                <a:cs typeface="2  Homa" pitchFamily="2" charset="-78"/>
              </a:rPr>
              <a:t>B</a:t>
            </a:r>
            <a:r>
              <a:rPr kumimoji="0" lang="fa-IR" sz="2400" b="1" i="0" u="none" strike="noStrike" kern="1200" cap="none" spc="0" normalizeH="0" baseline="0" noProof="0" dirty="0" smtClean="0">
                <a:ln>
                  <a:noFill/>
                </a:ln>
                <a:solidFill>
                  <a:schemeClr val="tx1"/>
                </a:solidFill>
                <a:effectLst/>
                <a:uLnTx/>
                <a:uFillTx/>
                <a:cs typeface="2  Homa" pitchFamily="2" charset="-78"/>
              </a:rPr>
              <a:t>): </a:t>
            </a:r>
            <a:r>
              <a:rPr kumimoji="0" lang="fa-IR" sz="2400" b="0" i="0" u="none" strike="noStrike" kern="1200" cap="none" spc="0" normalizeH="0" baseline="0" noProof="0" dirty="0" smtClean="0">
                <a:ln>
                  <a:noFill/>
                </a:ln>
                <a:solidFill>
                  <a:schemeClr val="tx1"/>
                </a:solidFill>
                <a:effectLst/>
                <a:uLnTx/>
                <a:uFillTx/>
                <a:cs typeface="2  Homa" pitchFamily="2" charset="-78"/>
              </a:rPr>
              <a:t>مفروضات كلي و توصيفي اند كه معرف محيط اقتصادي و سياسي حسابداري و نحوه تفكر تمامي بخشهاي جامعه مي باشد.</a:t>
            </a:r>
          </a:p>
        </p:txBody>
      </p:sp>
      <p:sp>
        <p:nvSpPr>
          <p:cNvPr id="11" name="Subtitle 2"/>
          <p:cNvSpPr txBox="1">
            <a:spLocks/>
          </p:cNvSpPr>
          <p:nvPr/>
        </p:nvSpPr>
        <p:spPr>
          <a:xfrm>
            <a:off x="1726450" y="4519974"/>
            <a:ext cx="4357718" cy="1357298"/>
          </a:xfrm>
          <a:prstGeom prst="rect">
            <a:avLst/>
          </a:prstGeom>
        </p:spPr>
        <p:txBody>
          <a:bodyPr vert="horz" lIns="91440" tIns="45720" rIns="91440" bIns="45720" rtlCol="1">
            <a:normAutofit/>
          </a:bodyPr>
          <a:lstStyle/>
          <a:p>
            <a:pPr marL="0" marR="0" lvl="0" indent="0" algn="r" defTabSz="914400" rtl="1" eaLnBrk="1" fontAlgn="auto" latinLnBrk="0" hangingPunct="1">
              <a:lnSpc>
                <a:spcPct val="100000"/>
              </a:lnSpc>
              <a:spcBef>
                <a:spcPct val="20000"/>
              </a:spcBef>
              <a:spcAft>
                <a:spcPts val="0"/>
              </a:spcAft>
              <a:buClrTx/>
              <a:buSzTx/>
              <a:buFont typeface="Arial" pitchFamily="34" charset="0"/>
              <a:buNone/>
              <a:tabLst/>
              <a:defRPr/>
            </a:pPr>
            <a:r>
              <a:rPr lang="fa-IR" sz="2400" dirty="0">
                <a:cs typeface="2  Homa" pitchFamily="2" charset="-78"/>
              </a:rPr>
              <a:t>گروه دوم (مفروضات </a:t>
            </a:r>
            <a:r>
              <a:rPr lang="en-US" sz="2400" dirty="0">
                <a:cs typeface="2  Homa" pitchFamily="2" charset="-78"/>
              </a:rPr>
              <a:t>C</a:t>
            </a:r>
            <a:r>
              <a:rPr lang="fa-IR" sz="2400" dirty="0">
                <a:cs typeface="2  Homa" pitchFamily="2" charset="-78"/>
              </a:rPr>
              <a:t>): شامل قضاوت هاي ارزشي است كه دقيقاً قياسي- دستوري مي باشد.</a:t>
            </a:r>
          </a:p>
        </p:txBody>
      </p:sp>
      <p:sp>
        <p:nvSpPr>
          <p:cNvPr id="2" name="Rectangle 1"/>
          <p:cNvSpPr/>
          <p:nvPr/>
        </p:nvSpPr>
        <p:spPr>
          <a:xfrm>
            <a:off x="1187624" y="5563869"/>
            <a:ext cx="7632848" cy="1138773"/>
          </a:xfrm>
          <a:prstGeom prst="rect">
            <a:avLst/>
          </a:prstGeom>
        </p:spPr>
        <p:txBody>
          <a:bodyPr wrap="square">
            <a:spAutoFit/>
          </a:bodyPr>
          <a:lstStyle/>
          <a:p>
            <a:pPr lvl="0" algn="r" rtl="1">
              <a:spcBef>
                <a:spcPct val="20000"/>
              </a:spcBef>
              <a:defRPr/>
            </a:pPr>
            <a:r>
              <a:rPr lang="fa-IR" sz="2000" u="sng" dirty="0">
                <a:solidFill>
                  <a:srgbClr val="FF0066"/>
                </a:solidFill>
                <a:cs typeface="B Kourosh" pitchFamily="2" charset="-78"/>
              </a:rPr>
              <a:t>مفروضات طبقه </a:t>
            </a:r>
            <a:r>
              <a:rPr lang="en-US" sz="2000" u="sng" dirty="0">
                <a:solidFill>
                  <a:srgbClr val="FF0066"/>
                </a:solidFill>
                <a:cs typeface="B Kourosh" pitchFamily="2" charset="-78"/>
              </a:rPr>
              <a:t>A</a:t>
            </a:r>
            <a:r>
              <a:rPr lang="fa-IR" sz="2000" u="sng" dirty="0">
                <a:solidFill>
                  <a:srgbClr val="FF0066"/>
                </a:solidFill>
                <a:cs typeface="B Kourosh" pitchFamily="2" charset="-78"/>
              </a:rPr>
              <a:t>: محيطي</a:t>
            </a:r>
          </a:p>
          <a:p>
            <a:pPr lvl="0" algn="r" rtl="1">
              <a:spcBef>
                <a:spcPct val="20000"/>
              </a:spcBef>
              <a:defRPr/>
            </a:pPr>
            <a:r>
              <a:rPr lang="fa-IR" sz="2000" u="sng" dirty="0">
                <a:solidFill>
                  <a:srgbClr val="FF0066"/>
                </a:solidFill>
                <a:cs typeface="B Kourosh" pitchFamily="2" charset="-78"/>
              </a:rPr>
              <a:t>مفروضات طبقه </a:t>
            </a:r>
            <a:r>
              <a:rPr lang="en-US" sz="2000" u="sng" dirty="0">
                <a:solidFill>
                  <a:srgbClr val="FF0066"/>
                </a:solidFill>
                <a:cs typeface="B Kourosh" pitchFamily="2" charset="-78"/>
              </a:rPr>
              <a:t>B</a:t>
            </a:r>
            <a:r>
              <a:rPr lang="fa-IR" sz="2000" u="sng" dirty="0">
                <a:solidFill>
                  <a:srgbClr val="FF0066"/>
                </a:solidFill>
                <a:cs typeface="B Kourosh" pitchFamily="2" charset="-78"/>
              </a:rPr>
              <a:t> :مربوط به حسابداري</a:t>
            </a:r>
          </a:p>
          <a:p>
            <a:pPr lvl="0" algn="r" rtl="1">
              <a:spcBef>
                <a:spcPct val="20000"/>
              </a:spcBef>
              <a:defRPr/>
            </a:pPr>
            <a:r>
              <a:rPr lang="fa-IR" sz="2000" u="sng" dirty="0">
                <a:solidFill>
                  <a:srgbClr val="FF0066"/>
                </a:solidFill>
                <a:cs typeface="B Kourosh" pitchFamily="2" charset="-78"/>
              </a:rPr>
              <a:t>مفروضات طبقه </a:t>
            </a:r>
            <a:r>
              <a:rPr lang="en-US" sz="2000" u="sng" dirty="0">
                <a:solidFill>
                  <a:srgbClr val="FF0066"/>
                </a:solidFill>
                <a:cs typeface="B Kourosh" pitchFamily="2" charset="-78"/>
              </a:rPr>
              <a:t>C </a:t>
            </a:r>
            <a:r>
              <a:rPr lang="fa-IR" sz="2000" u="sng" dirty="0">
                <a:solidFill>
                  <a:srgbClr val="FF0066"/>
                </a:solidFill>
                <a:cs typeface="B Kourosh" pitchFamily="2" charset="-78"/>
              </a:rPr>
              <a:t>: دستوري</a:t>
            </a:r>
          </a:p>
        </p:txBody>
      </p:sp>
    </p:spTree>
    <p:extLst>
      <p:ext uri="{BB962C8B-B14F-4D97-AF65-F5344CB8AC3E}">
        <p14:creationId xmlns:p14="http://schemas.microsoft.com/office/powerpoint/2010/main" val="3892804568"/>
      </p:ext>
    </p:extLst>
  </p:cSld>
  <p:clrMapOvr>
    <a:masterClrMapping/>
  </p:clrMapOvr>
  <p:transition spd="slow">
    <p:push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p:cNvSpPr txBox="1"/>
          <p:nvPr/>
        </p:nvSpPr>
        <p:spPr>
          <a:xfrm>
            <a:off x="1763688" y="291281"/>
            <a:ext cx="7402780" cy="836549"/>
          </a:xfrm>
          <a:prstGeom prst="rect">
            <a:avLst/>
          </a:prstGeom>
          <a:noFill/>
        </p:spPr>
        <p:txBody>
          <a:bodyPr wrap="square" rtlCol="0">
            <a:normAutofit fontScale="55000" lnSpcReduction="20000"/>
          </a:bodyPr>
          <a:lstStyle/>
          <a:p>
            <a:pPr algn="r" rtl="1"/>
            <a:r>
              <a:rPr lang="fa-IR" sz="7200" dirty="0">
                <a:solidFill>
                  <a:srgbClr val="FF0000"/>
                </a:solidFill>
                <a:cs typeface="2  Titr" pitchFamily="2" charset="-78"/>
              </a:rPr>
              <a:t>انتقادات وارده  بر مطالعه تحقيقاتي شماره </a:t>
            </a:r>
            <a:r>
              <a:rPr lang="fa-IR" sz="7200" dirty="0" smtClean="0">
                <a:solidFill>
                  <a:srgbClr val="FF0000"/>
                </a:solidFill>
                <a:cs typeface="2  Titr" pitchFamily="2" charset="-78"/>
              </a:rPr>
              <a:t>1</a:t>
            </a:r>
            <a:endParaRPr lang="en-US" sz="7200" dirty="0">
              <a:solidFill>
                <a:srgbClr val="FF0000"/>
              </a:solidFill>
              <a:cs typeface="2  Titr" pitchFamily="2" charset="-78"/>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63332" y="-6858000"/>
            <a:ext cx="7765662" cy="16476125"/>
          </a:xfrm>
          <a:prstGeom prst="rect">
            <a:avLst/>
          </a:prstGeom>
        </p:spPr>
      </p:pic>
      <p:pic>
        <p:nvPicPr>
          <p:cNvPr id="13" name="Picture 1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0753331" flipH="1">
            <a:off x="-316180" y="3775286"/>
            <a:ext cx="2895600" cy="3390489"/>
          </a:xfrm>
          <a:prstGeom prst="rect">
            <a:avLst/>
          </a:prstGeom>
        </p:spPr>
      </p:pic>
      <p:sp>
        <p:nvSpPr>
          <p:cNvPr id="2" name="Rectangle 1"/>
          <p:cNvSpPr/>
          <p:nvPr/>
        </p:nvSpPr>
        <p:spPr>
          <a:xfrm>
            <a:off x="2802330" y="1305343"/>
            <a:ext cx="5946134" cy="5632311"/>
          </a:xfrm>
          <a:prstGeom prst="rect">
            <a:avLst/>
          </a:prstGeom>
        </p:spPr>
        <p:txBody>
          <a:bodyPr wrap="square">
            <a:spAutoFit/>
          </a:bodyPr>
          <a:lstStyle/>
          <a:p>
            <a:pPr algn="just" rtl="1">
              <a:buFont typeface="Wingdings" pitchFamily="2" charset="2"/>
              <a:buChar char="Ø"/>
            </a:pPr>
            <a:r>
              <a:rPr lang="fa-IR" sz="2400" b="1" dirty="0">
                <a:solidFill>
                  <a:srgbClr val="002060"/>
                </a:solidFill>
                <a:cs typeface="2  Nazanin" pitchFamily="2" charset="-78"/>
              </a:rPr>
              <a:t>برخي از مفروضات طبقه </a:t>
            </a:r>
            <a:r>
              <a:rPr lang="en-US" sz="2400" b="1" dirty="0">
                <a:solidFill>
                  <a:srgbClr val="002060"/>
                </a:solidFill>
                <a:cs typeface="2  Nazanin" pitchFamily="2" charset="-78"/>
              </a:rPr>
              <a:t>B</a:t>
            </a:r>
            <a:r>
              <a:rPr lang="fa-IR" sz="2400" b="1" dirty="0">
                <a:solidFill>
                  <a:srgbClr val="002060"/>
                </a:solidFill>
                <a:cs typeface="2  Nazanin" pitchFamily="2" charset="-78"/>
              </a:rPr>
              <a:t> از مفروضات طبقه </a:t>
            </a:r>
            <a:r>
              <a:rPr lang="en-US" sz="2400" b="1" dirty="0">
                <a:solidFill>
                  <a:srgbClr val="002060"/>
                </a:solidFill>
                <a:cs typeface="2  Nazanin" pitchFamily="2" charset="-78"/>
              </a:rPr>
              <a:t>A</a:t>
            </a:r>
            <a:r>
              <a:rPr lang="fa-IR" sz="2400" b="1" dirty="0">
                <a:solidFill>
                  <a:srgbClr val="002060"/>
                </a:solidFill>
                <a:cs typeface="2  Nazanin" pitchFamily="2" charset="-78"/>
              </a:rPr>
              <a:t> استنتاج گرديده كه اين مسئله موجب انتقادهاي شديدي شده است زيرا مفروضات بنيادي را نمي توان با استدلال از ساير مفروضات بنيادي نتيجه گرفت.</a:t>
            </a:r>
          </a:p>
          <a:p>
            <a:pPr algn="just" rtl="1"/>
            <a:endParaRPr lang="fa-IR" sz="2400" b="1" dirty="0">
              <a:solidFill>
                <a:srgbClr val="002060"/>
              </a:solidFill>
              <a:cs typeface="2  Nazanin" pitchFamily="2" charset="-78"/>
            </a:endParaRPr>
          </a:p>
          <a:p>
            <a:pPr algn="just" rtl="1">
              <a:buFont typeface="Wingdings" pitchFamily="2" charset="2"/>
              <a:buChar char="Ø"/>
            </a:pPr>
            <a:r>
              <a:rPr lang="fa-IR" sz="2400" b="1" dirty="0">
                <a:solidFill>
                  <a:srgbClr val="002060"/>
                </a:solidFill>
                <a:cs typeface="2  Nazanin" pitchFamily="2" charset="-78"/>
              </a:rPr>
              <a:t>اين مفروضات بديهي براي استنتاج مجموعه اي ازاصول با معني ومشخص حسابداري كافي به نظر نمي رسد. </a:t>
            </a:r>
          </a:p>
          <a:p>
            <a:pPr algn="just" rtl="1"/>
            <a:endParaRPr lang="fa-IR" sz="2400" b="1" dirty="0">
              <a:solidFill>
                <a:srgbClr val="002060"/>
              </a:solidFill>
              <a:cs typeface="2  Nazanin" pitchFamily="2" charset="-78"/>
            </a:endParaRPr>
          </a:p>
          <a:p>
            <a:pPr algn="just" rtl="1">
              <a:buFont typeface="Wingdings" pitchFamily="2" charset="2"/>
              <a:buChar char="Ø"/>
            </a:pPr>
            <a:r>
              <a:rPr lang="fa-IR" sz="2400" b="1" dirty="0">
                <a:solidFill>
                  <a:srgbClr val="002060"/>
                </a:solidFill>
                <a:cs typeface="2  Nazanin" pitchFamily="2" charset="-78"/>
              </a:rPr>
              <a:t>مفروضات کلیدی مطالعه مونیتز مربوط به مفروضات بنیادی طبقه </a:t>
            </a:r>
            <a:r>
              <a:rPr lang="en-US" sz="2400" b="1" dirty="0">
                <a:solidFill>
                  <a:srgbClr val="002060"/>
                </a:solidFill>
                <a:cs typeface="2  Nazanin" pitchFamily="2" charset="-78"/>
              </a:rPr>
              <a:t>C</a:t>
            </a:r>
            <a:r>
              <a:rPr lang="fa-IR" sz="2400" b="1" dirty="0">
                <a:solidFill>
                  <a:srgbClr val="002060"/>
                </a:solidFill>
                <a:cs typeface="2  Nazanin" pitchFamily="2" charset="-78"/>
              </a:rPr>
              <a:t> می باشد که وی آنها را مفاهیم نامیده است زیرا ماهیت آن دستوری است و بر اساس روشهای عملی حسابداری تدوین شده است. در بین مفروضات طبقه </a:t>
            </a:r>
            <a:r>
              <a:rPr lang="en-US" sz="2400" b="1" dirty="0">
                <a:solidFill>
                  <a:srgbClr val="002060"/>
                </a:solidFill>
                <a:cs typeface="2  Nazanin" pitchFamily="2" charset="-78"/>
              </a:rPr>
              <a:t>C</a:t>
            </a:r>
            <a:r>
              <a:rPr lang="fa-IR" sz="2400" b="1" dirty="0">
                <a:solidFill>
                  <a:srgbClr val="002060"/>
                </a:solidFill>
                <a:cs typeface="2  Nazanin" pitchFamily="2" charset="-78"/>
              </a:rPr>
              <a:t> فرض ثبات واحد اندازه گیری بر حسب پول اهمیت ویژه ای دارد. </a:t>
            </a:r>
          </a:p>
          <a:p>
            <a:pPr rtl="1">
              <a:buFont typeface="Wingdings" pitchFamily="2" charset="2"/>
              <a:buChar char="Ø"/>
            </a:pPr>
            <a:endParaRPr lang="fa-IR" sz="2400" b="1" dirty="0">
              <a:solidFill>
                <a:srgbClr val="002060"/>
              </a:solidFill>
              <a:cs typeface="2  Nazanin" pitchFamily="2" charset="-78"/>
            </a:endParaRPr>
          </a:p>
        </p:txBody>
      </p:sp>
    </p:spTree>
    <p:extLst>
      <p:ext uri="{BB962C8B-B14F-4D97-AF65-F5344CB8AC3E}">
        <p14:creationId xmlns:p14="http://schemas.microsoft.com/office/powerpoint/2010/main" val="2516105868"/>
      </p:ext>
    </p:extLst>
  </p:cSld>
  <p:clrMapOvr>
    <a:masterClrMapping/>
  </p:clrMapOvr>
  <p:transition spd="slow">
    <p:push di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p:cNvSpPr txBox="1"/>
          <p:nvPr/>
        </p:nvSpPr>
        <p:spPr>
          <a:xfrm>
            <a:off x="2267744" y="466576"/>
            <a:ext cx="7344816" cy="1047621"/>
          </a:xfrm>
          <a:prstGeom prst="rect">
            <a:avLst/>
          </a:prstGeom>
          <a:noFill/>
        </p:spPr>
        <p:txBody>
          <a:bodyPr wrap="square" rtlCol="0">
            <a:normAutofit/>
          </a:bodyPr>
          <a:lstStyle/>
          <a:p>
            <a:r>
              <a:rPr lang="fa-IR" sz="4000" dirty="0">
                <a:solidFill>
                  <a:srgbClr val="FF0000"/>
                </a:solidFill>
                <a:cs typeface="2  Titr" pitchFamily="2" charset="-78"/>
              </a:rPr>
              <a:t>مطالعه تحقیقاتی حسابداری شماره 3</a:t>
            </a:r>
            <a:endParaRPr lang="en-US" sz="4000" dirty="0">
              <a:solidFill>
                <a:srgbClr val="FF0000"/>
              </a:solidFill>
              <a:cs typeface="2  Titr" pitchFamily="2" charset="-78"/>
            </a:endParaRPr>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529862" y="1514197"/>
            <a:ext cx="3042138" cy="305780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0753331" flipH="1">
            <a:off x="108261" y="-3142205"/>
            <a:ext cx="2895600" cy="6861081"/>
          </a:xfrm>
          <a:prstGeom prst="rect">
            <a:avLst/>
          </a:prstGeom>
        </p:spPr>
      </p:pic>
    </p:spTree>
    <p:extLst>
      <p:ext uri="{BB962C8B-B14F-4D97-AF65-F5344CB8AC3E}">
        <p14:creationId xmlns:p14="http://schemas.microsoft.com/office/powerpoint/2010/main" val="32576997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cs typeface="B Zar" panose="00000400000000000000" pitchFamily="2" charset="-78"/>
              </a:defRPr>
            </a:lvl1pPr>
            <a:lvl2pPr marL="742950" indent="-285750" eaLnBrk="0" hangingPunct="0">
              <a:defRPr kumimoji="1" sz="2400">
                <a:solidFill>
                  <a:schemeClr val="tx1"/>
                </a:solidFill>
                <a:latin typeface="Times New Roman" panose="02020603050405020304" pitchFamily="18" charset="0"/>
                <a:cs typeface="B Zar" panose="00000400000000000000" pitchFamily="2" charset="-78"/>
              </a:defRPr>
            </a:lvl2pPr>
            <a:lvl3pPr marL="1143000" indent="-228600" eaLnBrk="0" hangingPunct="0">
              <a:defRPr kumimoji="1" sz="2400">
                <a:solidFill>
                  <a:schemeClr val="tx1"/>
                </a:solidFill>
                <a:latin typeface="Times New Roman" panose="02020603050405020304" pitchFamily="18" charset="0"/>
                <a:cs typeface="B Zar" panose="00000400000000000000" pitchFamily="2" charset="-78"/>
              </a:defRPr>
            </a:lvl3pPr>
            <a:lvl4pPr marL="1600200" indent="-228600" eaLnBrk="0" hangingPunct="0">
              <a:defRPr kumimoji="1" sz="2400">
                <a:solidFill>
                  <a:schemeClr val="tx1"/>
                </a:solidFill>
                <a:latin typeface="Times New Roman" panose="02020603050405020304" pitchFamily="18" charset="0"/>
                <a:cs typeface="B Zar" panose="00000400000000000000" pitchFamily="2" charset="-78"/>
              </a:defRPr>
            </a:lvl4pPr>
            <a:lvl5pPr marL="2057400" indent="-228600" eaLnBrk="0" hangingPunct="0">
              <a:defRPr kumimoji="1" sz="2400">
                <a:solidFill>
                  <a:schemeClr val="tx1"/>
                </a:solidFill>
                <a:latin typeface="Times New Roman" panose="02020603050405020304" pitchFamily="18" charset="0"/>
                <a:cs typeface="B Zar" panose="00000400000000000000" pitchFamily="2" charset="-7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cs typeface="B Zar" panose="00000400000000000000" pitchFamily="2" charset="-7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cs typeface="B Zar" panose="00000400000000000000" pitchFamily="2" charset="-7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cs typeface="B Zar" panose="00000400000000000000" pitchFamily="2" charset="-7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cs typeface="B Zar" panose="00000400000000000000" pitchFamily="2" charset="-78"/>
              </a:defRPr>
            </a:lvl9pPr>
          </a:lstStyle>
          <a:p>
            <a:pPr eaLnBrk="1" hangingPunct="1"/>
            <a:fld id="{08E7AD44-6137-424D-807A-37BC5E006863}" type="slidenum">
              <a:rPr lang="en-US" altLang="fa-IR" sz="1200"/>
              <a:pPr eaLnBrk="1" hangingPunct="1"/>
              <a:t>4</a:t>
            </a:fld>
            <a:endParaRPr lang="en-US" altLang="fa-IR" sz="1200"/>
          </a:p>
        </p:txBody>
      </p:sp>
      <p:sp>
        <p:nvSpPr>
          <p:cNvPr id="2" name="Footer Placeholder 1"/>
          <p:cNvSpPr>
            <a:spLocks noGrp="1"/>
          </p:cNvSpPr>
          <p:nvPr>
            <p:ph type="ftr" sz="quarter" idx="12"/>
          </p:nvPr>
        </p:nvSpPr>
        <p:spPr/>
        <p:txBody>
          <a:bodyPr/>
          <a:lstStyle/>
          <a:p>
            <a:pPr>
              <a:defRPr/>
            </a:pPr>
            <a:endParaRPr lang="en-US"/>
          </a:p>
        </p:txBody>
      </p:sp>
      <p:sp>
        <p:nvSpPr>
          <p:cNvPr id="4" name="TextBox 3"/>
          <p:cNvSpPr txBox="1"/>
          <p:nvPr/>
        </p:nvSpPr>
        <p:spPr>
          <a:xfrm>
            <a:off x="428625" y="1714500"/>
            <a:ext cx="8215313" cy="4094163"/>
          </a:xfrm>
          <a:prstGeom prst="rect">
            <a:avLst/>
          </a:prstGeom>
          <a:noFill/>
        </p:spPr>
        <p:txBody>
          <a:bodyPr rtlCol="1">
            <a:spAutoFit/>
          </a:bodyPr>
          <a:lstStyle/>
          <a:p>
            <a:pPr algn="ctr" rtl="1">
              <a:defRPr/>
            </a:pPr>
            <a:r>
              <a:rPr lang="fa-IR" sz="2800" b="1" u="sng" dirty="0">
                <a:solidFill>
                  <a:schemeClr val="accent2">
                    <a:lumMod val="60000"/>
                    <a:lumOff val="40000"/>
                  </a:schemeClr>
                </a:solidFill>
                <a:cs typeface="Times New Roman" pitchFamily="18" charset="0"/>
              </a:rPr>
              <a:t>تعريف تئوري حسابداري</a:t>
            </a:r>
          </a:p>
          <a:p>
            <a:pPr algn="ctr" rtl="1">
              <a:defRPr/>
            </a:pPr>
            <a:endParaRPr lang="fa-IR" sz="2800" b="1" u="sng" dirty="0">
              <a:cs typeface="Times New Roman" pitchFamily="18" charset="0"/>
            </a:endParaRPr>
          </a:p>
          <a:p>
            <a:pPr algn="ctr" rtl="1">
              <a:defRPr/>
            </a:pPr>
            <a:r>
              <a:rPr lang="fa-IR" sz="2800" b="1" u="sng" dirty="0">
                <a:cs typeface="Times New Roman" pitchFamily="18" charset="0"/>
              </a:rPr>
              <a:t> </a:t>
            </a:r>
            <a:r>
              <a:rPr lang="fa-IR" dirty="0">
                <a:solidFill>
                  <a:srgbClr val="F8F8F8"/>
                </a:solidFill>
                <a:cs typeface="Times New Roman" pitchFamily="18" charset="0"/>
              </a:rPr>
              <a:t>تئوري حسابداري مجموعه اي از فرضيات مبنا ، تعارف،اصول ومفاهيم ونحوه استنتاج آنهاست كه زيربناي تدوين استانداردهاي حسابداري توسط مراجع مرتبط وهمچنين شالوده گزارش اطلاعات حسابداري را تشكيل مي دهد.</a:t>
            </a:r>
          </a:p>
          <a:p>
            <a:pPr algn="ctr" rtl="1">
              <a:defRPr/>
            </a:pPr>
            <a:endParaRPr lang="fa-IR" dirty="0">
              <a:cs typeface="Times New Roman" pitchFamily="18" charset="0"/>
            </a:endParaRPr>
          </a:p>
          <a:p>
            <a:pPr algn="ctr" rtl="1">
              <a:defRPr/>
            </a:pPr>
            <a:r>
              <a:rPr lang="fa-IR" sz="2800" b="1" u="sng" dirty="0">
                <a:solidFill>
                  <a:schemeClr val="accent2">
                    <a:lumMod val="60000"/>
                    <a:lumOff val="40000"/>
                  </a:schemeClr>
                </a:solidFill>
                <a:cs typeface="Times New Roman" pitchFamily="18" charset="0"/>
              </a:rPr>
              <a:t>هدف تئوري حسابداري</a:t>
            </a:r>
          </a:p>
          <a:p>
            <a:pPr algn="ctr" rtl="1">
              <a:defRPr/>
            </a:pPr>
            <a:endParaRPr lang="fa-IR" sz="2800" b="1" u="sng" dirty="0">
              <a:cs typeface="Times New Roman" pitchFamily="18" charset="0"/>
            </a:endParaRPr>
          </a:p>
          <a:p>
            <a:pPr algn="ctr" rtl="1">
              <a:defRPr/>
            </a:pPr>
            <a:r>
              <a:rPr lang="fa-IR" dirty="0">
                <a:solidFill>
                  <a:srgbClr val="F8F8F8"/>
                </a:solidFill>
                <a:cs typeface="Times New Roman" pitchFamily="18" charset="0"/>
              </a:rPr>
              <a:t>فراهم كردن مجموعه اي از اصول وروابطي است كه عمليات مشاهده شده حسابداري رابيان وعمليات مشاهده نشده را پيش بيني كند.</a:t>
            </a:r>
          </a:p>
        </p:txBody>
      </p:sp>
    </p:spTree>
  </p:cSld>
  <p:clrMapOvr>
    <a:masterClrMapping/>
  </p:clrMapOvr>
  <p:transition spd="slow">
    <p:pull dir="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25711"/>
            <a:ext cx="8077200" cy="1143000"/>
          </a:xfrm>
        </p:spPr>
        <p:txBody>
          <a:bodyPr>
            <a:normAutofit/>
          </a:bodyPr>
          <a:lstStyle/>
          <a:p>
            <a:pPr algn="r" rtl="1"/>
            <a:r>
              <a:rPr lang="fa-IR" sz="3200" dirty="0">
                <a:solidFill>
                  <a:srgbClr val="009ED6"/>
                </a:solidFill>
                <a:cs typeface="2  Titr" pitchFamily="2" charset="-78"/>
              </a:rPr>
              <a:t>مطالعه تحقیقاتی حسابداری شماره 3</a:t>
            </a:r>
            <a:endParaRPr lang="en-US" sz="3200" dirty="0">
              <a:solidFill>
                <a:srgbClr val="009ED6"/>
              </a:solidFill>
              <a:cs typeface="2  Titr" pitchFamily="2" charset="-78"/>
            </a:endParaRPr>
          </a:p>
        </p:txBody>
      </p:sp>
      <p:sp>
        <p:nvSpPr>
          <p:cNvPr id="4" name="Rectangle 3"/>
          <p:cNvSpPr/>
          <p:nvPr/>
        </p:nvSpPr>
        <p:spPr>
          <a:xfrm>
            <a:off x="1259632" y="1412776"/>
            <a:ext cx="7632848" cy="5262979"/>
          </a:xfrm>
          <a:prstGeom prst="rect">
            <a:avLst/>
          </a:prstGeom>
        </p:spPr>
        <p:txBody>
          <a:bodyPr wrap="square">
            <a:spAutoFit/>
          </a:bodyPr>
          <a:lstStyle/>
          <a:p>
            <a:pPr algn="just" rtl="1">
              <a:buFont typeface="Wingdings" pitchFamily="2" charset="2"/>
              <a:buChar char="Ø"/>
            </a:pPr>
            <a:r>
              <a:rPr lang="fa-IR" sz="2400" dirty="0">
                <a:cs typeface="2  Nazanin" pitchFamily="2" charset="-78"/>
              </a:rPr>
              <a:t>در مطالعه تحقيقاتي شماره 3، هشت اصل كلي مطرح شده است. از ميان اين هشت اصل، دست كم 3سه اصل 1، 2 و 4 موجب انتقادهاي شديد حرفه حسابداري شده است.</a:t>
            </a:r>
          </a:p>
          <a:p>
            <a:pPr algn="just">
              <a:buNone/>
            </a:pPr>
            <a:endParaRPr lang="fa-IR" sz="2400" dirty="0">
              <a:cs typeface="2  Nazanin" pitchFamily="2" charset="-78"/>
            </a:endParaRPr>
          </a:p>
          <a:p>
            <a:pPr algn="just" rtl="1">
              <a:buFont typeface="Wingdings" pitchFamily="2" charset="2"/>
              <a:buChar char="Ø"/>
            </a:pPr>
            <a:r>
              <a:rPr lang="fa-IR" sz="2400" dirty="0">
                <a:cs typeface="2  Nazanin" pitchFamily="2" charset="-78"/>
              </a:rPr>
              <a:t>اصل اول كه سود را محصول كل فرايند فعاليتهاي تجاري مي داند، بر هيچيك از 14 فرض بنيادي مطالعه تحقيقاتي شماره 1 مبتني نيست و با استدلال استنتاج نشده است. اگرچه می توان این اصل را ظاهرا به گروه </a:t>
            </a:r>
            <a:r>
              <a:rPr lang="en-US" sz="2400" dirty="0">
                <a:cs typeface="2  Nazanin" pitchFamily="2" charset="-78"/>
              </a:rPr>
              <a:t>B</a:t>
            </a:r>
            <a:r>
              <a:rPr lang="fa-IR" sz="2400" dirty="0">
                <a:cs typeface="2  Nazanin" pitchFamily="2" charset="-78"/>
              </a:rPr>
              <a:t> مفروضات بنیادی مربوط دانست. </a:t>
            </a:r>
          </a:p>
          <a:p>
            <a:pPr algn="just">
              <a:buNone/>
            </a:pPr>
            <a:endParaRPr lang="fa-IR" sz="2400" dirty="0">
              <a:cs typeface="2  Nazanin" pitchFamily="2" charset="-78"/>
            </a:endParaRPr>
          </a:p>
          <a:p>
            <a:pPr algn="just" rtl="1">
              <a:buFont typeface="Wingdings" pitchFamily="2" charset="2"/>
              <a:buChar char="Ø"/>
            </a:pPr>
            <a:r>
              <a:rPr lang="fa-IR" sz="2400" dirty="0">
                <a:cs typeface="2  Nazanin" pitchFamily="2" charset="-78"/>
              </a:rPr>
              <a:t>يكي از انتقادهاي عمده وارد بر اصل چهارم يعني اندازه گيري ارزش داراييها، </a:t>
            </a:r>
            <a:r>
              <a:rPr lang="fa-IR" sz="2400" b="1" dirty="0">
                <a:cs typeface="2  Nazanin" pitchFamily="2" charset="-78"/>
              </a:rPr>
              <a:t>غير قابل تجميع بودن </a:t>
            </a:r>
            <a:r>
              <a:rPr lang="fa-IR" sz="2400" dirty="0">
                <a:cs typeface="2  Nazanin" pitchFamily="2" charset="-78"/>
              </a:rPr>
              <a:t>آن است. زيرا در اين اصل، ويژگي هاي متفاوتي از ارزش هاي جاري براي طبقات مختلف دارايي توصيه شده كه از لحاظ تئوريك قابل تجميع نمي باشد.</a:t>
            </a:r>
          </a:p>
          <a:p>
            <a:pPr>
              <a:buFont typeface="Wingdings" pitchFamily="2" charset="2"/>
              <a:buChar char="Ø"/>
            </a:pPr>
            <a:endParaRPr lang="fa-IR" sz="2400" dirty="0">
              <a:cs typeface="2  Nazanin" pitchFamily="2" charset="-78"/>
            </a:endParaRPr>
          </a:p>
        </p:txBody>
      </p:sp>
    </p:spTree>
    <p:extLst>
      <p:ext uri="{BB962C8B-B14F-4D97-AF65-F5344CB8AC3E}">
        <p14:creationId xmlns:p14="http://schemas.microsoft.com/office/powerpoint/2010/main" val="355197965"/>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838200" y="306168"/>
            <a:ext cx="8077200" cy="1143000"/>
          </a:xfrm>
        </p:spPr>
        <p:txBody>
          <a:bodyPr>
            <a:noAutofit/>
          </a:bodyPr>
          <a:lstStyle/>
          <a:p>
            <a:pPr algn="r" rtl="1"/>
            <a:r>
              <a:rPr lang="fa-IR" sz="2800" dirty="0">
                <a:solidFill>
                  <a:srgbClr val="FF0000"/>
                </a:solidFill>
                <a:cs typeface="2  Titr" pitchFamily="2" charset="-78"/>
              </a:rPr>
              <a:t>چشم اندازی از مطالعات تحقیقاتی حسابداری شماره 1 و 3</a:t>
            </a:r>
            <a:endParaRPr lang="en-US" sz="2800" dirty="0">
              <a:solidFill>
                <a:srgbClr val="FF0000"/>
              </a:solidFill>
              <a:cs typeface="2  Titr" pitchFamily="2" charset="-78"/>
            </a:endParaRPr>
          </a:p>
        </p:txBody>
      </p:sp>
      <p:sp>
        <p:nvSpPr>
          <p:cNvPr id="3" name="Content Placeholder 2"/>
          <p:cNvSpPr>
            <a:spLocks noGrp="1"/>
          </p:cNvSpPr>
          <p:nvPr>
            <p:ph sz="half" idx="4294967295"/>
            <p:custDataLst>
              <p:tags r:id="rId3"/>
            </p:custDataLst>
          </p:nvPr>
        </p:nvSpPr>
        <p:spPr>
          <a:xfrm>
            <a:off x="691678" y="2060848"/>
            <a:ext cx="5938411" cy="3817693"/>
          </a:xfrm>
        </p:spPr>
        <p:txBody>
          <a:bodyPr>
            <a:normAutofit/>
          </a:bodyPr>
          <a:lstStyle/>
          <a:p>
            <a:pPr algn="just" rtl="1">
              <a:buNone/>
            </a:pPr>
            <a:r>
              <a:rPr lang="fa-IR" sz="3200" dirty="0">
                <a:solidFill>
                  <a:schemeClr val="tx2">
                    <a:lumMod val="50000"/>
                  </a:schemeClr>
                </a:solidFill>
                <a:cs typeface="2  Nazanin" pitchFamily="2" charset="-78"/>
              </a:rPr>
              <a:t>مطالعه تحقیقی شماره 1و3 نه تنها در آشکارترین زمینه (ناتوانی حرفه در کنار گذاردن هزینه های تاریخی) ناتوان ماندند، بلکه به چندین دلیل در بسیاری از موارد ضعف نشان دادند. </a:t>
            </a:r>
            <a:endParaRPr lang="en-US" sz="3200" dirty="0">
              <a:solidFill>
                <a:schemeClr val="tx2">
                  <a:lumMod val="50000"/>
                </a:schemeClr>
              </a:solidFill>
              <a:cs typeface="2  Nazanin" pitchFamily="2" charset="-78"/>
            </a:endParaRPr>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21979" y="3861048"/>
            <a:ext cx="2350518" cy="2735148"/>
          </a:xfrm>
          <a:prstGeom prst="roundRect">
            <a:avLst>
              <a:gd name="adj" fmla="val 9936"/>
            </a:avLst>
          </a:prstGeom>
          <a:solidFill>
            <a:srgbClr val="FFFFFF">
              <a:shade val="85000"/>
            </a:srgbClr>
          </a:solidFill>
          <a:ln>
            <a:noFill/>
          </a:ln>
          <a:effectLst>
            <a:reflection blurRad="12700" stA="38000" endPos="28000" dist="5000" dir="5400000" sy="-100000" algn="bl" rotWithShape="0"/>
          </a:effectLst>
        </p:spPr>
      </p:pic>
    </p:spTree>
    <p:custDataLst>
      <p:tags r:id="rId1"/>
    </p:custDataLst>
    <p:extLst>
      <p:ext uri="{BB962C8B-B14F-4D97-AF65-F5344CB8AC3E}">
        <p14:creationId xmlns:p14="http://schemas.microsoft.com/office/powerpoint/2010/main" val="1427203101"/>
      </p:ext>
    </p:extLst>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 presetClass="path" presetSubtype="0" accel="50000" decel="50000" fill="hold" nodeType="withEffect">
                                  <p:stCondLst>
                                    <p:cond delay="0"/>
                                  </p:stCondLst>
                                  <p:childTnLst>
                                    <p:animMotion origin="layout" path="M 3.61111E-6 -4.07407E-6 C 0.02309 -4.07407E-6 0.04184 0.02477 0.04184 0.05533 C 0.04184 0.08612 0.02309 0.11112 3.61111E-6 0.11112 C -0.02292 0.11112 -0.0415 0.08612 -0.0415 0.05533 C -0.0415 0.02477 -0.02292 -4.07407E-6 3.61111E-6 -4.07407E-6 Z " pathEditMode="relative" rAng="0" ptsTypes="fffff">
                                      <p:cBhvr>
                                        <p:cTn id="9" dur="2000" fill="hold"/>
                                        <p:tgtEl>
                                          <p:spTgt spid="4"/>
                                        </p:tgtEl>
                                        <p:attrNameLst>
                                          <p:attrName>ppt_x</p:attrName>
                                          <p:attrName>ppt_y</p:attrName>
                                        </p:attrNameLst>
                                      </p:cBhvr>
                                      <p:rCtr x="0" y="56"/>
                                    </p:animMotion>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2132856"/>
            <a:ext cx="7367736" cy="2232248"/>
          </a:xfrm>
        </p:spPr>
        <p:txBody>
          <a:bodyPr>
            <a:noAutofit/>
          </a:bodyPr>
          <a:lstStyle/>
          <a:p>
            <a:pPr algn="r"/>
            <a:r>
              <a:rPr lang="fa-IR" sz="8000" dirty="0">
                <a:cs typeface="2  Titr" pitchFamily="2" charset="-78"/>
              </a:rPr>
              <a:t>مفاهیم حسابداری¹</a:t>
            </a:r>
            <a:endParaRPr lang="en-US" sz="8000" dirty="0">
              <a:cs typeface="2  Titr" pitchFamily="2" charset="-78"/>
            </a:endParaRPr>
          </a:p>
        </p:txBody>
      </p:sp>
      <p:sp>
        <p:nvSpPr>
          <p:cNvPr id="3" name="Rectangle 2"/>
          <p:cNvSpPr/>
          <p:nvPr/>
        </p:nvSpPr>
        <p:spPr>
          <a:xfrm>
            <a:off x="467544" y="6093296"/>
            <a:ext cx="2343655" cy="369332"/>
          </a:xfrm>
          <a:prstGeom prst="rect">
            <a:avLst/>
          </a:prstGeom>
        </p:spPr>
        <p:txBody>
          <a:bodyPr wrap="none">
            <a:spAutoFit/>
          </a:bodyPr>
          <a:lstStyle/>
          <a:p>
            <a:r>
              <a:rPr lang="en-US" dirty="0">
                <a:solidFill>
                  <a:srgbClr val="00B050"/>
                </a:solidFill>
              </a:rPr>
              <a:t>1-Accounting Concepts</a:t>
            </a:r>
          </a:p>
        </p:txBody>
      </p:sp>
    </p:spTree>
    <p:extLst>
      <p:ext uri="{BB962C8B-B14F-4D97-AF65-F5344CB8AC3E}">
        <p14:creationId xmlns:p14="http://schemas.microsoft.com/office/powerpoint/2010/main" val="28821834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819472"/>
            <a:ext cx="7367736" cy="2232248"/>
          </a:xfrm>
        </p:spPr>
        <p:txBody>
          <a:bodyPr>
            <a:noAutofit/>
          </a:bodyPr>
          <a:lstStyle/>
          <a:p>
            <a:pPr algn="r"/>
            <a:r>
              <a:rPr lang="fa-IR" sz="4800" dirty="0">
                <a:cs typeface="2  Titr" pitchFamily="2" charset="-78"/>
              </a:rPr>
              <a:t>مفاهیم </a:t>
            </a:r>
            <a:r>
              <a:rPr lang="fa-IR" sz="4800" dirty="0" smtClean="0">
                <a:cs typeface="2  Titr" pitchFamily="2" charset="-78"/>
              </a:rPr>
              <a:t>حسابداری</a:t>
            </a:r>
            <a:endParaRPr lang="en-US" sz="4800" dirty="0">
              <a:cs typeface="2  Titr" pitchFamily="2" charset="-78"/>
            </a:endParaRPr>
          </a:p>
        </p:txBody>
      </p:sp>
      <p:sp>
        <p:nvSpPr>
          <p:cNvPr id="3" name="Rectangle 2"/>
          <p:cNvSpPr/>
          <p:nvPr/>
        </p:nvSpPr>
        <p:spPr>
          <a:xfrm>
            <a:off x="467544" y="6093296"/>
            <a:ext cx="2343655" cy="369332"/>
          </a:xfrm>
          <a:prstGeom prst="rect">
            <a:avLst/>
          </a:prstGeom>
        </p:spPr>
        <p:txBody>
          <a:bodyPr wrap="none">
            <a:spAutoFit/>
          </a:bodyPr>
          <a:lstStyle/>
          <a:p>
            <a:r>
              <a:rPr lang="en-US" dirty="0">
                <a:solidFill>
                  <a:srgbClr val="00B050"/>
                </a:solidFill>
              </a:rPr>
              <a:t>1-Accounting Concepts</a:t>
            </a:r>
          </a:p>
        </p:txBody>
      </p:sp>
      <p:sp>
        <p:nvSpPr>
          <p:cNvPr id="4" name="Rectangle 3"/>
          <p:cNvSpPr/>
          <p:nvPr/>
        </p:nvSpPr>
        <p:spPr>
          <a:xfrm>
            <a:off x="1633657" y="2636912"/>
            <a:ext cx="7326560" cy="1569660"/>
          </a:xfrm>
          <a:prstGeom prst="rect">
            <a:avLst/>
          </a:prstGeom>
        </p:spPr>
        <p:txBody>
          <a:bodyPr wrap="square">
            <a:spAutoFit/>
          </a:bodyPr>
          <a:lstStyle/>
          <a:p>
            <a:pPr algn="justLow" rtl="1">
              <a:buFont typeface="Wingdings" pitchFamily="2" charset="2"/>
              <a:buChar char="Ø"/>
            </a:pPr>
            <a:r>
              <a:rPr lang="fa-IR" sz="3200" dirty="0">
                <a:solidFill>
                  <a:srgbClr val="7030A0"/>
                </a:solidFill>
                <a:cs typeface="2  Homa" pitchFamily="2" charset="-78"/>
              </a:rPr>
              <a:t>مفروضات بنيادي: معرف شرايط اقتصادي، اجتماعي، فرهنگي، سياسي و مناسبات حقوقي محيط حسابداري است.</a:t>
            </a:r>
          </a:p>
        </p:txBody>
      </p:sp>
    </p:spTree>
    <p:extLst>
      <p:ext uri="{BB962C8B-B14F-4D97-AF65-F5344CB8AC3E}">
        <p14:creationId xmlns:p14="http://schemas.microsoft.com/office/powerpoint/2010/main" val="18974292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164288" y="0"/>
            <a:ext cx="2081312" cy="6858000"/>
          </a:xfrm>
          <a:prstGeom prst="rect">
            <a:avLst/>
          </a:prstGeom>
        </p:spPr>
      </p:pic>
      <p:sp>
        <p:nvSpPr>
          <p:cNvPr id="9" name="Rectangle 8"/>
          <p:cNvSpPr/>
          <p:nvPr/>
        </p:nvSpPr>
        <p:spPr>
          <a:xfrm>
            <a:off x="1691680" y="764704"/>
            <a:ext cx="5400600" cy="3970318"/>
          </a:xfrm>
          <a:prstGeom prst="rect">
            <a:avLst/>
          </a:prstGeom>
        </p:spPr>
        <p:txBody>
          <a:bodyPr wrap="square">
            <a:spAutoFit/>
          </a:bodyPr>
          <a:lstStyle/>
          <a:p>
            <a:pPr algn="justLow" rtl="1"/>
            <a:r>
              <a:rPr lang="fa-IR" sz="2800" dirty="0">
                <a:solidFill>
                  <a:srgbClr val="C00000"/>
                </a:solidFill>
                <a:cs typeface="B Titr" pitchFamily="2" charset="-78"/>
              </a:rPr>
              <a:t>مفروضات بنيادي بايد ويژگي هاي زير را دارا باشند</a:t>
            </a:r>
            <a:r>
              <a:rPr lang="fa-IR" sz="2800" dirty="0" smtClean="0">
                <a:solidFill>
                  <a:srgbClr val="C00000"/>
                </a:solidFill>
                <a:cs typeface="B Titr" pitchFamily="2" charset="-78"/>
              </a:rPr>
              <a:t>:</a:t>
            </a:r>
          </a:p>
          <a:p>
            <a:pPr algn="justLow" rtl="1"/>
            <a:endParaRPr lang="fa-IR" sz="2800" dirty="0">
              <a:solidFill>
                <a:srgbClr val="003399"/>
              </a:solidFill>
              <a:cs typeface="2  Homa" pitchFamily="2" charset="-78"/>
            </a:endParaRPr>
          </a:p>
          <a:p>
            <a:pPr algn="justLow" rtl="1">
              <a:buFont typeface="Wingdings" pitchFamily="2" charset="2"/>
              <a:buChar char="Ø"/>
            </a:pPr>
            <a:r>
              <a:rPr lang="fa-IR" sz="2800" dirty="0">
                <a:solidFill>
                  <a:srgbClr val="003399"/>
                </a:solidFill>
                <a:cs typeface="2  Homa" pitchFamily="2" charset="-78"/>
              </a:rPr>
              <a:t>1- قابليت اعتماد و پذيرش عمومي</a:t>
            </a:r>
          </a:p>
          <a:p>
            <a:pPr algn="justLow" rtl="1">
              <a:buFont typeface="Wingdings" pitchFamily="2" charset="2"/>
              <a:buChar char="Ø"/>
            </a:pPr>
            <a:r>
              <a:rPr lang="fa-IR" sz="2800" dirty="0">
                <a:solidFill>
                  <a:srgbClr val="003399"/>
                </a:solidFill>
                <a:cs typeface="2  Homa" pitchFamily="2" charset="-78"/>
              </a:rPr>
              <a:t>2-مفيد بودن براي ايجاد و توسعه تئوري حسابداري</a:t>
            </a:r>
          </a:p>
          <a:p>
            <a:pPr algn="justLow" rtl="1">
              <a:buFont typeface="Wingdings" pitchFamily="2" charset="2"/>
              <a:buChar char="Ø"/>
            </a:pPr>
            <a:r>
              <a:rPr lang="fa-IR" sz="2800" dirty="0">
                <a:solidFill>
                  <a:srgbClr val="003399"/>
                </a:solidFill>
                <a:cs typeface="2  Homa" pitchFamily="2" charset="-78"/>
              </a:rPr>
              <a:t>3- سازگاري و هماهنگي با اهداف حسابداري</a:t>
            </a:r>
          </a:p>
          <a:p>
            <a:pPr algn="justLow" rtl="1">
              <a:buFont typeface="Wingdings" pitchFamily="2" charset="2"/>
              <a:buChar char="Ø"/>
            </a:pPr>
            <a:r>
              <a:rPr lang="fa-IR" sz="2800" dirty="0">
                <a:solidFill>
                  <a:srgbClr val="003399"/>
                </a:solidFill>
                <a:cs typeface="2  Homa" pitchFamily="2" charset="-78"/>
              </a:rPr>
              <a:t>4- نداشتن تضاد با يكديگر</a:t>
            </a:r>
          </a:p>
        </p:txBody>
      </p:sp>
    </p:spTree>
    <p:custDataLst>
      <p:tags r:id="rId1"/>
    </p:custDataLst>
    <p:extLst>
      <p:ext uri="{BB962C8B-B14F-4D97-AF65-F5344CB8AC3E}">
        <p14:creationId xmlns:p14="http://schemas.microsoft.com/office/powerpoint/2010/main" val="391935054"/>
      </p:ext>
    </p:extLst>
  </p:cSld>
  <p:clrMapOvr>
    <a:masterClrMapping/>
  </p:clrMapOvr>
  <p:transition spd="slow">
    <p:wipe di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pPr algn="r" rtl="1"/>
            <a:r>
              <a:rPr lang="fa-IR" dirty="0">
                <a:solidFill>
                  <a:srgbClr val="008000"/>
                </a:solidFill>
                <a:cs typeface="B Titr" pitchFamily="2" charset="-78"/>
              </a:rPr>
              <a:t>مفروضات بنیادی حسابداری</a:t>
            </a:r>
          </a:p>
        </p:txBody>
      </p:sp>
      <p:sp>
        <p:nvSpPr>
          <p:cNvPr id="3" name="Content Placeholder 2"/>
          <p:cNvSpPr>
            <a:spLocks noGrp="1"/>
          </p:cNvSpPr>
          <p:nvPr>
            <p:ph idx="4294967295"/>
          </p:nvPr>
        </p:nvSpPr>
        <p:spPr>
          <a:xfrm>
            <a:off x="1043608" y="1628800"/>
            <a:ext cx="7668344" cy="3128731"/>
          </a:xfrm>
        </p:spPr>
        <p:txBody>
          <a:bodyPr>
            <a:noAutofit/>
          </a:bodyPr>
          <a:lstStyle/>
          <a:p>
            <a:pPr algn="r" rtl="1"/>
            <a:r>
              <a:rPr lang="fa-IR" sz="4000" dirty="0">
                <a:solidFill>
                  <a:schemeClr val="accent6">
                    <a:lumMod val="50000"/>
                  </a:schemeClr>
                </a:solidFill>
                <a:cs typeface="2  Yekan" pitchFamily="2" charset="-78"/>
              </a:rPr>
              <a:t>فرض دوره مالي                   </a:t>
            </a:r>
            <a:endParaRPr lang="en-US" sz="4000" dirty="0" smtClean="0">
              <a:solidFill>
                <a:schemeClr val="accent6">
                  <a:lumMod val="50000"/>
                </a:schemeClr>
              </a:solidFill>
              <a:cs typeface="2  Yekan" pitchFamily="2" charset="-78"/>
            </a:endParaRPr>
          </a:p>
          <a:p>
            <a:pPr algn="r" rtl="1"/>
            <a:r>
              <a:rPr lang="fa-IR" sz="4000" dirty="0" smtClean="0">
                <a:solidFill>
                  <a:schemeClr val="accent6">
                    <a:lumMod val="50000"/>
                  </a:schemeClr>
                </a:solidFill>
                <a:cs typeface="2  Yekan" pitchFamily="2" charset="-78"/>
              </a:rPr>
              <a:t>فرض </a:t>
            </a:r>
            <a:r>
              <a:rPr lang="fa-IR" sz="4000" dirty="0">
                <a:solidFill>
                  <a:schemeClr val="accent6">
                    <a:lumMod val="50000"/>
                  </a:schemeClr>
                </a:solidFill>
                <a:cs typeface="2  Yekan" pitchFamily="2" charset="-78"/>
              </a:rPr>
              <a:t>تداوم فعاليت</a:t>
            </a:r>
          </a:p>
          <a:p>
            <a:pPr algn="r" rtl="1"/>
            <a:r>
              <a:rPr lang="fa-IR" sz="4000" dirty="0">
                <a:solidFill>
                  <a:schemeClr val="accent6">
                    <a:lumMod val="50000"/>
                  </a:schemeClr>
                </a:solidFill>
                <a:cs typeface="2  Yekan" pitchFamily="2" charset="-78"/>
              </a:rPr>
              <a:t>فرض تفكيك شخصيت   </a:t>
            </a:r>
            <a:endParaRPr lang="en-US" sz="4000" dirty="0" smtClean="0">
              <a:solidFill>
                <a:schemeClr val="accent6">
                  <a:lumMod val="50000"/>
                </a:schemeClr>
              </a:solidFill>
              <a:cs typeface="2  Yekan" pitchFamily="2" charset="-78"/>
            </a:endParaRPr>
          </a:p>
          <a:p>
            <a:pPr algn="r" rtl="1"/>
            <a:r>
              <a:rPr lang="fa-IR" sz="4000" dirty="0" smtClean="0">
                <a:solidFill>
                  <a:schemeClr val="accent6">
                    <a:lumMod val="50000"/>
                  </a:schemeClr>
                </a:solidFill>
                <a:cs typeface="2  Yekan" pitchFamily="2" charset="-78"/>
              </a:rPr>
              <a:t>فرض </a:t>
            </a:r>
            <a:r>
              <a:rPr lang="fa-IR" sz="4000" dirty="0">
                <a:solidFill>
                  <a:schemeClr val="accent6">
                    <a:lumMod val="50000"/>
                  </a:schemeClr>
                </a:solidFill>
                <a:cs typeface="2  Yekan" pitchFamily="2" charset="-78"/>
              </a:rPr>
              <a:t>واحد اندازه گيري</a:t>
            </a:r>
          </a:p>
          <a:p>
            <a:pPr algn="r" rtl="1"/>
            <a:endParaRPr lang="en-US" sz="4000" dirty="0">
              <a:solidFill>
                <a:schemeClr val="accent6">
                  <a:lumMod val="50000"/>
                </a:schemeClr>
              </a:solidFill>
              <a:cs typeface="2  Yekan" pitchFamily="2" charset="-78"/>
            </a:endParaRPr>
          </a:p>
        </p:txBody>
      </p:sp>
    </p:spTree>
    <p:custDataLst>
      <p:tags r:id="rId1"/>
    </p:custDataLst>
    <p:extLst>
      <p:ext uri="{BB962C8B-B14F-4D97-AF65-F5344CB8AC3E}">
        <p14:creationId xmlns:p14="http://schemas.microsoft.com/office/powerpoint/2010/main" val="58786921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2" name="Diagram 11"/>
          <p:cNvGraphicFramePr/>
          <p:nvPr>
            <p:extLst/>
          </p:nvPr>
        </p:nvGraphicFramePr>
        <p:xfrm>
          <a:off x="1071538" y="274320"/>
          <a:ext cx="7862150" cy="6012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Footer Placeholder 4"/>
          <p:cNvSpPr>
            <a:spLocks noGrp="1"/>
          </p:cNvSpPr>
          <p:nvPr>
            <p:ph type="ftr" sz="quarter" idx="11"/>
          </p:nvPr>
        </p:nvSpPr>
        <p:spPr>
          <a:xfrm>
            <a:off x="683568" y="5085184"/>
            <a:ext cx="3672408" cy="1352536"/>
          </a:xfrm>
        </p:spPr>
        <p:txBody>
          <a:bodyPr>
            <a:normAutofit fontScale="92500" lnSpcReduction="10000"/>
          </a:bodyPr>
          <a:lstStyle/>
          <a:p>
            <a:pPr algn="l"/>
            <a:r>
              <a:rPr lang="en-US" sz="1600" dirty="0" smtClean="0">
                <a:solidFill>
                  <a:srgbClr val="FF0000"/>
                </a:solidFill>
              </a:rPr>
              <a:t>1-Postulates</a:t>
            </a:r>
          </a:p>
          <a:p>
            <a:pPr algn="l"/>
            <a:r>
              <a:rPr lang="en-US" sz="1600" dirty="0" smtClean="0">
                <a:solidFill>
                  <a:srgbClr val="FF0000"/>
                </a:solidFill>
              </a:rPr>
              <a:t>2-Going concern continuity</a:t>
            </a:r>
          </a:p>
          <a:p>
            <a:pPr algn="l"/>
            <a:r>
              <a:rPr lang="en-US" sz="1600" dirty="0" smtClean="0">
                <a:solidFill>
                  <a:srgbClr val="FF0000"/>
                </a:solidFill>
              </a:rPr>
              <a:t>3-Time Period</a:t>
            </a:r>
          </a:p>
          <a:p>
            <a:pPr algn="l"/>
            <a:r>
              <a:rPr lang="en-US" sz="1600" dirty="0" smtClean="0">
                <a:solidFill>
                  <a:srgbClr val="FF0000"/>
                </a:solidFill>
              </a:rPr>
              <a:t>4-Accounting Entity</a:t>
            </a:r>
          </a:p>
          <a:p>
            <a:pPr algn="l"/>
            <a:r>
              <a:rPr lang="en-US" sz="1600" dirty="0" smtClean="0">
                <a:solidFill>
                  <a:srgbClr val="FF0000"/>
                </a:solidFill>
              </a:rPr>
              <a:t>5-Monetary Unit</a:t>
            </a:r>
            <a:endParaRPr lang="en-US" sz="1600" dirty="0">
              <a:solidFill>
                <a:srgbClr val="FF0000"/>
              </a:solidFill>
            </a:endParaRPr>
          </a:p>
        </p:txBody>
      </p:sp>
    </p:spTree>
    <p:custDataLst>
      <p:tags r:id="rId1"/>
    </p:custDataLst>
    <p:extLst>
      <p:ext uri="{BB962C8B-B14F-4D97-AF65-F5344CB8AC3E}">
        <p14:creationId xmlns:p14="http://schemas.microsoft.com/office/powerpoint/2010/main" val="61900238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txBox="1">
            <a:spLocks/>
          </p:cNvSpPr>
          <p:nvPr/>
        </p:nvSpPr>
        <p:spPr>
          <a:xfrm>
            <a:off x="1928794" y="0"/>
            <a:ext cx="6715172"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lang="en-US" sz="4400" kern="1200" dirty="0" smtClean="0">
                <a:solidFill>
                  <a:schemeClr val="tx1"/>
                </a:solidFill>
                <a:latin typeface="+mj-lt"/>
                <a:ea typeface="+mj-ea"/>
                <a:cs typeface="+mj-cs"/>
              </a:defRPr>
            </a:lvl1pPr>
          </a:lstStyle>
          <a:p>
            <a:pPr algn="just" rtl="1"/>
            <a:r>
              <a:rPr lang="fa-IR" sz="3600" b="1" dirty="0" smtClean="0">
                <a:solidFill>
                  <a:schemeClr val="accent2">
                    <a:lumMod val="75000"/>
                  </a:schemeClr>
                </a:solidFill>
                <a:cs typeface="B Titr" pitchFamily="2" charset="-78"/>
              </a:rPr>
              <a:t>فرض تداوم فعاليت </a:t>
            </a:r>
            <a:r>
              <a:rPr lang="fa-IR" sz="3600" b="1" dirty="0">
                <a:solidFill>
                  <a:schemeClr val="accent2">
                    <a:lumMod val="75000"/>
                  </a:schemeClr>
                </a:solidFill>
              </a:rPr>
              <a:t>(</a:t>
            </a:r>
            <a:r>
              <a:rPr lang="en-US" sz="3600" b="1" dirty="0">
                <a:solidFill>
                  <a:schemeClr val="accent2">
                    <a:lumMod val="75000"/>
                  </a:schemeClr>
                </a:solidFill>
              </a:rPr>
              <a:t>Going Concern</a:t>
            </a:r>
            <a:r>
              <a:rPr lang="fa-IR" sz="3600" b="1" dirty="0">
                <a:solidFill>
                  <a:schemeClr val="accent2">
                    <a:lumMod val="75000"/>
                  </a:schemeClr>
                </a:solidFill>
              </a:rPr>
              <a:t>)</a:t>
            </a:r>
            <a:endParaRPr lang="en-US" sz="3600" b="1" dirty="0">
              <a:solidFill>
                <a:schemeClr val="accent2">
                  <a:lumMod val="75000"/>
                </a:schemeClr>
              </a:solidFill>
              <a:cs typeface="B Titr" pitchFamily="2" charset="-78"/>
            </a:endParaRPr>
          </a:p>
        </p:txBody>
      </p:sp>
      <p:sp>
        <p:nvSpPr>
          <p:cNvPr id="10" name="Content Placeholder 2"/>
          <p:cNvSpPr>
            <a:spLocks noGrp="1"/>
          </p:cNvSpPr>
          <p:nvPr>
            <p:ph sz="quarter" idx="1"/>
          </p:nvPr>
        </p:nvSpPr>
        <p:spPr>
          <a:xfrm>
            <a:off x="683568" y="836712"/>
            <a:ext cx="8229600" cy="5072098"/>
          </a:xfrm>
        </p:spPr>
        <p:txBody>
          <a:bodyPr>
            <a:noAutofit/>
          </a:bodyPr>
          <a:lstStyle/>
          <a:p>
            <a:pPr algn="just" rtl="1">
              <a:buFont typeface="Wingdings" pitchFamily="2" charset="2"/>
              <a:buChar char="Ø"/>
            </a:pPr>
            <a:r>
              <a:rPr lang="fa-IR" b="1" dirty="0" smtClean="0">
                <a:solidFill>
                  <a:srgbClr val="002060"/>
                </a:solidFill>
                <a:cs typeface="B Nazanin" pitchFamily="2" charset="-78"/>
              </a:rPr>
              <a:t>در صورت عدم وجود شواهد مغاير، فرض مي شود واحد تجاري تا آينده اي قابل پیش بینی و طولانی به عمليات خود ادامه دهد. اين آينده نا معلوم حداقل تا زماني است كه واحد تجاري بتواند به برنامه ها، تعهدات و قراردادهاي خود جامه عمل بپوشاند. بر این اساس نمی توان از ارزشهای تسویه برای ارزشیابی داراییها استفاده کرد. </a:t>
            </a:r>
          </a:p>
          <a:p>
            <a:pPr algn="just" rtl="1">
              <a:buFont typeface="Wingdings" pitchFamily="2" charset="2"/>
              <a:buChar char="Ø"/>
            </a:pPr>
            <a:r>
              <a:rPr lang="fa-IR" b="1" dirty="0" smtClean="0">
                <a:solidFill>
                  <a:srgbClr val="002060"/>
                </a:solidFill>
                <a:cs typeface="B Nazanin" pitchFamily="2" charset="-78"/>
              </a:rPr>
              <a:t>اگر نسبت به توانايي شركت در تداوم فعاليت شك وجود داشته باشد، گزارش ارزش هاي تسويه در صورت هاي مالي مناسب تر خواهد بود.</a:t>
            </a:r>
          </a:p>
          <a:p>
            <a:pPr algn="just" rtl="1">
              <a:buFont typeface="Wingdings" pitchFamily="2" charset="2"/>
              <a:buChar char="Ø"/>
            </a:pPr>
            <a:endParaRPr lang="fa-IR" sz="1800" b="1" dirty="0" smtClean="0">
              <a:solidFill>
                <a:srgbClr val="002060"/>
              </a:solidFill>
              <a:cs typeface="B Nazanin" pitchFamily="2" charset="-78"/>
            </a:endParaRPr>
          </a:p>
          <a:p>
            <a:pPr algn="just" rtl="1">
              <a:buFont typeface="Wingdings" pitchFamily="2" charset="2"/>
              <a:buChar char="Ø"/>
            </a:pPr>
            <a:r>
              <a:rPr lang="fa-IR" b="1" dirty="0" smtClean="0">
                <a:solidFill>
                  <a:srgbClr val="002060"/>
                </a:solidFill>
                <a:cs typeface="B Nazanin" pitchFamily="2" charset="-78"/>
              </a:rPr>
              <a:t>طبقه بندی عناصر صورتهای مالی نظیر داراییها به جاری و غیر جاری بدهیها به جاری و غیر جاری و ... پیامد پذیرش فرض تداوم فعالیت است. </a:t>
            </a:r>
            <a:endParaRPr lang="fa-IR" b="1" dirty="0">
              <a:solidFill>
                <a:srgbClr val="002060"/>
              </a:solidFill>
              <a:cs typeface="B Nazanin" pitchFamily="2" charset="-78"/>
            </a:endParaRPr>
          </a:p>
        </p:txBody>
      </p:sp>
    </p:spTree>
    <p:custDataLst>
      <p:tags r:id="rId1"/>
    </p:custDataLst>
    <p:extLst>
      <p:ext uri="{BB962C8B-B14F-4D97-AF65-F5344CB8AC3E}">
        <p14:creationId xmlns:p14="http://schemas.microsoft.com/office/powerpoint/2010/main" val="10269959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Effect transition="in" filter="barn(inVertical)">
                                      <p:cBhvr>
                                        <p:cTn id="14" dur="500"/>
                                        <p:tgtEl>
                                          <p:spTgt spid="10">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Effect transition="in" filter="barn(inVertical)">
                                      <p:cBhvr>
                                        <p:cTn id="19" dur="500"/>
                                        <p:tgtEl>
                                          <p:spTgt spid="10">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0">
                                            <p:txEl>
                                              <p:pRg st="3" end="3"/>
                                            </p:txEl>
                                          </p:spTgt>
                                        </p:tgtEl>
                                        <p:attrNameLst>
                                          <p:attrName>style.visibility</p:attrName>
                                        </p:attrNameLst>
                                      </p:cBhvr>
                                      <p:to>
                                        <p:strVal val="visible"/>
                                      </p:to>
                                    </p:set>
                                    <p:animEffect transition="in" filter="barn(inVertical)">
                                      <p:cBhvr>
                                        <p:cTn id="24"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build="p"/>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195736" y="6239"/>
            <a:ext cx="6286544" cy="1071570"/>
          </a:xfrm>
        </p:spPr>
        <p:txBody>
          <a:bodyPr>
            <a:normAutofit/>
          </a:bodyPr>
          <a:lstStyle/>
          <a:p>
            <a:pPr algn="r" rtl="1"/>
            <a:r>
              <a:rPr lang="fa-IR" sz="3200" b="1" dirty="0" smtClean="0">
                <a:solidFill>
                  <a:srgbClr val="990000"/>
                </a:solidFill>
                <a:cs typeface="B Titr" pitchFamily="2" charset="-78"/>
              </a:rPr>
              <a:t>فرض دوره مالي(</a:t>
            </a:r>
            <a:r>
              <a:rPr lang="en-US" sz="3200" b="1" dirty="0" smtClean="0">
                <a:solidFill>
                  <a:srgbClr val="990000"/>
                </a:solidFill>
                <a:cs typeface="B Titr" pitchFamily="2" charset="-78"/>
              </a:rPr>
              <a:t>Time period</a:t>
            </a:r>
            <a:r>
              <a:rPr lang="fa-IR" sz="3200" b="1" dirty="0" smtClean="0">
                <a:solidFill>
                  <a:srgbClr val="990000"/>
                </a:solidFill>
                <a:cs typeface="B Titr" pitchFamily="2" charset="-78"/>
              </a:rPr>
              <a:t>)</a:t>
            </a:r>
            <a:endParaRPr lang="fa-IR" sz="3200" b="1" dirty="0">
              <a:solidFill>
                <a:srgbClr val="990000"/>
              </a:solidFill>
              <a:cs typeface="B Titr" pitchFamily="2" charset="-78"/>
            </a:endParaRPr>
          </a:p>
        </p:txBody>
      </p:sp>
      <p:sp>
        <p:nvSpPr>
          <p:cNvPr id="3" name="Content Placeholder 2"/>
          <p:cNvSpPr>
            <a:spLocks noGrp="1"/>
          </p:cNvSpPr>
          <p:nvPr>
            <p:ph idx="4294967295"/>
          </p:nvPr>
        </p:nvSpPr>
        <p:spPr>
          <a:xfrm>
            <a:off x="755576" y="931837"/>
            <a:ext cx="8077200" cy="4297363"/>
          </a:xfrm>
        </p:spPr>
        <p:txBody>
          <a:bodyPr>
            <a:noAutofit/>
          </a:bodyPr>
          <a:lstStyle/>
          <a:p>
            <a:pPr algn="just" rtl="1">
              <a:buFont typeface="Wingdings" pitchFamily="2" charset="2"/>
              <a:buChar char="Ø"/>
            </a:pPr>
            <a:r>
              <a:rPr lang="fa-IR" sz="2800" b="1" dirty="0">
                <a:solidFill>
                  <a:schemeClr val="accent1">
                    <a:lumMod val="50000"/>
                  </a:schemeClr>
                </a:solidFill>
                <a:cs typeface="B Nazanin" pitchFamily="2" charset="-78"/>
              </a:rPr>
              <a:t>اين فرض بر اين تصور مبتني است كه فعاليت هاي اقتصادي واقع شده در عمر طبيعي يك شخصيت حسابداري، جهت مقاصد گزارشگري مالي به دوره هاي زماني مصنوعي و ساختگي قابل تقسيم است. </a:t>
            </a:r>
          </a:p>
          <a:p>
            <a:pPr algn="just" rtl="1">
              <a:buNone/>
            </a:pPr>
            <a:endParaRPr lang="fa-IR" sz="2800" b="1" dirty="0">
              <a:solidFill>
                <a:schemeClr val="accent1">
                  <a:lumMod val="50000"/>
                </a:schemeClr>
              </a:solidFill>
              <a:cs typeface="B Nazanin" pitchFamily="2" charset="-78"/>
            </a:endParaRPr>
          </a:p>
          <a:p>
            <a:pPr algn="just" rtl="1">
              <a:buFont typeface="Wingdings" pitchFamily="2" charset="2"/>
              <a:buChar char="Ø"/>
            </a:pPr>
            <a:r>
              <a:rPr lang="fa-IR" sz="2800" b="1" dirty="0">
                <a:solidFill>
                  <a:schemeClr val="accent1">
                    <a:lumMod val="50000"/>
                  </a:schemeClr>
                </a:solidFill>
                <a:cs typeface="B Nazanin" pitchFamily="2" charset="-78"/>
              </a:rPr>
              <a:t>از آنجا كه يك سال در مقايسه با عمر واحد تجاري دوره اي كوتاه است، فرض دوره مالي موجب قبول حسابداري تعهدي، اصول شناخت درآمد (تحقق درآمد فروش) و تطابق هزينه ها با درآمد فروش شده است. </a:t>
            </a:r>
          </a:p>
          <a:p>
            <a:pPr algn="just" rtl="1">
              <a:buFont typeface="Wingdings" pitchFamily="2" charset="2"/>
              <a:buChar char="Ø"/>
            </a:pPr>
            <a:endParaRPr lang="fa-IR" sz="2000" b="1" dirty="0" smtClean="0">
              <a:solidFill>
                <a:schemeClr val="accent1">
                  <a:lumMod val="50000"/>
                </a:schemeClr>
              </a:solidFill>
              <a:cs typeface="B Nazanin" pitchFamily="2" charset="-78"/>
            </a:endParaRPr>
          </a:p>
          <a:p>
            <a:pPr algn="just" rtl="1">
              <a:buFont typeface="Wingdings" pitchFamily="2" charset="2"/>
              <a:buChar char="Ø"/>
            </a:pPr>
            <a:r>
              <a:rPr lang="fa-IR" sz="2800" b="1" dirty="0" smtClean="0">
                <a:solidFill>
                  <a:schemeClr val="accent1">
                    <a:lumMod val="50000"/>
                  </a:schemeClr>
                </a:solidFill>
                <a:cs typeface="B Nazanin" pitchFamily="2" charset="-78"/>
              </a:rPr>
              <a:t>استانداردهای حسابداری اغلب کشورها دوره مالی را جهت بررسی وضعیت مالی و نتایج عملکرد واحد تجاری سالانه (سال مالی) مورد پذیرش قرار دادند.  </a:t>
            </a:r>
            <a:endParaRPr lang="fa-IR" sz="2000" b="1" dirty="0" smtClean="0">
              <a:solidFill>
                <a:schemeClr val="accent1">
                  <a:lumMod val="50000"/>
                </a:schemeClr>
              </a:solidFill>
              <a:cs typeface="B Nazanin" pitchFamily="2" charset="-78"/>
            </a:endParaRPr>
          </a:p>
        </p:txBody>
      </p:sp>
    </p:spTree>
    <p:extLst>
      <p:ext uri="{BB962C8B-B14F-4D97-AF65-F5344CB8AC3E}">
        <p14:creationId xmlns:p14="http://schemas.microsoft.com/office/powerpoint/2010/main" val="139012485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491880" y="116632"/>
            <a:ext cx="5472608" cy="1800200"/>
          </a:xfrm>
        </p:spPr>
        <p:txBody>
          <a:bodyPr>
            <a:normAutofit/>
          </a:bodyPr>
          <a:lstStyle/>
          <a:p>
            <a:pPr algn="r"/>
            <a:r>
              <a:rPr lang="fa-IR" sz="3200" dirty="0" smtClean="0">
                <a:solidFill>
                  <a:srgbClr val="C00000"/>
                </a:solidFill>
                <a:cs typeface="B Titr" pitchFamily="2" charset="-78"/>
              </a:rPr>
              <a:t>فرض واحد حسابداری(فرض تفکیک شخصیت) </a:t>
            </a:r>
            <a:r>
              <a:rPr lang="fa-IR" sz="3200" dirty="0" smtClean="0">
                <a:solidFill>
                  <a:srgbClr val="C00000"/>
                </a:solidFill>
                <a:latin typeface="Calibri"/>
                <a:cs typeface="B Titr" pitchFamily="2" charset="-78"/>
              </a:rPr>
              <a:t>¹</a:t>
            </a:r>
            <a:endParaRPr lang="en-US" sz="3200" dirty="0">
              <a:solidFill>
                <a:srgbClr val="C00000"/>
              </a:solidFill>
              <a:cs typeface="B Titr" pitchFamily="2" charset="-78"/>
            </a:endParaRPr>
          </a:p>
        </p:txBody>
      </p:sp>
      <p:sp>
        <p:nvSpPr>
          <p:cNvPr id="4" name="Footer Placeholder 3"/>
          <p:cNvSpPr>
            <a:spLocks noGrp="1"/>
          </p:cNvSpPr>
          <p:nvPr>
            <p:ph type="ftr" sz="quarter" idx="11"/>
          </p:nvPr>
        </p:nvSpPr>
        <p:spPr>
          <a:xfrm>
            <a:off x="532108" y="6356350"/>
            <a:ext cx="2895600" cy="365125"/>
          </a:xfrm>
        </p:spPr>
        <p:txBody>
          <a:bodyPr>
            <a:normAutofit fontScale="70000" lnSpcReduction="20000"/>
          </a:bodyPr>
          <a:lstStyle/>
          <a:p>
            <a:pPr algn="l"/>
            <a:r>
              <a:rPr lang="en-US" dirty="0" smtClean="0">
                <a:solidFill>
                  <a:srgbClr val="FF0000"/>
                </a:solidFill>
              </a:rPr>
              <a:t>1-</a:t>
            </a:r>
            <a:r>
              <a:rPr lang="en-US" sz="2000" dirty="0" smtClean="0">
                <a:solidFill>
                  <a:srgbClr val="FF0000"/>
                </a:solidFill>
              </a:rPr>
              <a:t>Accounting Entity</a:t>
            </a:r>
            <a:endParaRPr lang="en-US" dirty="0">
              <a:solidFill>
                <a:srgbClr val="FF0000"/>
              </a:solidFill>
            </a:endParaRPr>
          </a:p>
        </p:txBody>
      </p:sp>
      <p:sp>
        <p:nvSpPr>
          <p:cNvPr id="3" name="Content Placeholder 2"/>
          <p:cNvSpPr>
            <a:spLocks noGrp="1"/>
          </p:cNvSpPr>
          <p:nvPr>
            <p:ph idx="4294967295"/>
          </p:nvPr>
        </p:nvSpPr>
        <p:spPr>
          <a:xfrm>
            <a:off x="1259632" y="2492896"/>
            <a:ext cx="7825680" cy="4176464"/>
          </a:xfrm>
        </p:spPr>
        <p:txBody>
          <a:bodyPr>
            <a:normAutofit lnSpcReduction="10000"/>
          </a:bodyPr>
          <a:lstStyle/>
          <a:p>
            <a:pPr algn="just" rtl="1">
              <a:buNone/>
            </a:pPr>
            <a:r>
              <a:rPr lang="fa-IR" sz="2800" b="1" dirty="0" smtClean="0">
                <a:solidFill>
                  <a:srgbClr val="003399"/>
                </a:solidFill>
                <a:cs typeface="B Nazanin" pitchFamily="2" charset="-78"/>
              </a:rPr>
              <a:t>پایه و اساس فرض شخصیت حسابداری بر این موضوع استوار است که حسابداران برای یک شخصیت حسابداری مشخص، به حسابداری و گزارشگری می پردازند.</a:t>
            </a:r>
            <a:endParaRPr lang="en-US" sz="2800" b="1" dirty="0" smtClean="0">
              <a:solidFill>
                <a:srgbClr val="003399"/>
              </a:solidFill>
              <a:cs typeface="B Nazanin" pitchFamily="2" charset="-78"/>
            </a:endParaRPr>
          </a:p>
          <a:p>
            <a:pPr algn="just" rtl="1">
              <a:buNone/>
            </a:pPr>
            <a:endParaRPr lang="fa-IR" sz="2400" b="1" dirty="0" smtClean="0">
              <a:solidFill>
                <a:srgbClr val="003399"/>
              </a:solidFill>
              <a:cs typeface="B Nazanin" pitchFamily="2" charset="-78"/>
            </a:endParaRPr>
          </a:p>
          <a:p>
            <a:pPr algn="just" rtl="1">
              <a:buNone/>
            </a:pPr>
            <a:r>
              <a:rPr lang="fa-IR" sz="2800" b="1" dirty="0" smtClean="0">
                <a:solidFill>
                  <a:srgbClr val="003399"/>
                </a:solidFill>
                <a:cs typeface="B Nazanin" pitchFamily="2" charset="-78"/>
              </a:rPr>
              <a:t>در این فرض دو مساله مهم وجود دارد:</a:t>
            </a:r>
            <a:endParaRPr lang="en-US" sz="2800" b="1" dirty="0" smtClean="0">
              <a:solidFill>
                <a:srgbClr val="003399"/>
              </a:solidFill>
              <a:cs typeface="B Nazanin" pitchFamily="2" charset="-78"/>
            </a:endParaRPr>
          </a:p>
          <a:p>
            <a:pPr algn="just" rtl="1">
              <a:buNone/>
            </a:pPr>
            <a:endParaRPr lang="fa-IR" sz="2800" b="1" dirty="0" smtClean="0">
              <a:solidFill>
                <a:srgbClr val="003399"/>
              </a:solidFill>
              <a:cs typeface="B Nazanin" pitchFamily="2" charset="-78"/>
            </a:endParaRPr>
          </a:p>
          <a:p>
            <a:pPr algn="just" rtl="1">
              <a:buNone/>
            </a:pPr>
            <a:r>
              <a:rPr lang="fa-IR" sz="2800" b="1" dirty="0" smtClean="0">
                <a:solidFill>
                  <a:srgbClr val="003399"/>
                </a:solidFill>
                <a:cs typeface="B Nazanin" pitchFamily="2" charset="-78"/>
              </a:rPr>
              <a:t>1- ارائه تعریفی از واحد سازمانی و حسابداری از دیدگاه رابطۀ بین بخش های این واحد.</a:t>
            </a:r>
          </a:p>
          <a:p>
            <a:pPr algn="just" rtl="1">
              <a:buNone/>
            </a:pPr>
            <a:r>
              <a:rPr lang="fa-IR" sz="2800" b="1" dirty="0" smtClean="0">
                <a:solidFill>
                  <a:srgbClr val="003399"/>
                </a:solidFill>
                <a:cs typeface="B Nazanin" pitchFamily="2" charset="-78"/>
              </a:rPr>
              <a:t>2-رابطه بین شرکت و مالکان آن.</a:t>
            </a:r>
            <a:endParaRPr lang="en-US" sz="2800" b="1" dirty="0">
              <a:solidFill>
                <a:srgbClr val="003399"/>
              </a:solidFill>
              <a:cs typeface="B Nazanin" pitchFamily="2" charset="-78"/>
            </a:endParaRPr>
          </a:p>
        </p:txBody>
      </p:sp>
    </p:spTree>
    <p:extLst>
      <p:ext uri="{BB962C8B-B14F-4D97-AF65-F5344CB8AC3E}">
        <p14:creationId xmlns:p14="http://schemas.microsoft.com/office/powerpoint/2010/main" val="1411675080"/>
      </p:ext>
    </p:extLst>
  </p:cSld>
  <p:clrMapOvr>
    <a:masterClrMapping/>
  </p:clrMapOvr>
  <p:transition spd="med">
    <p:pull dir="l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cs typeface="B Zar" panose="00000400000000000000" pitchFamily="2" charset="-78"/>
              </a:defRPr>
            </a:lvl1pPr>
            <a:lvl2pPr marL="742950" indent="-285750" eaLnBrk="0" hangingPunct="0">
              <a:defRPr kumimoji="1" sz="2400">
                <a:solidFill>
                  <a:schemeClr val="tx1"/>
                </a:solidFill>
                <a:latin typeface="Times New Roman" panose="02020603050405020304" pitchFamily="18" charset="0"/>
                <a:cs typeface="B Zar" panose="00000400000000000000" pitchFamily="2" charset="-78"/>
              </a:defRPr>
            </a:lvl2pPr>
            <a:lvl3pPr marL="1143000" indent="-228600" eaLnBrk="0" hangingPunct="0">
              <a:defRPr kumimoji="1" sz="2400">
                <a:solidFill>
                  <a:schemeClr val="tx1"/>
                </a:solidFill>
                <a:latin typeface="Times New Roman" panose="02020603050405020304" pitchFamily="18" charset="0"/>
                <a:cs typeface="B Zar" panose="00000400000000000000" pitchFamily="2" charset="-78"/>
              </a:defRPr>
            </a:lvl3pPr>
            <a:lvl4pPr marL="1600200" indent="-228600" eaLnBrk="0" hangingPunct="0">
              <a:defRPr kumimoji="1" sz="2400">
                <a:solidFill>
                  <a:schemeClr val="tx1"/>
                </a:solidFill>
                <a:latin typeface="Times New Roman" panose="02020603050405020304" pitchFamily="18" charset="0"/>
                <a:cs typeface="B Zar" panose="00000400000000000000" pitchFamily="2" charset="-78"/>
              </a:defRPr>
            </a:lvl4pPr>
            <a:lvl5pPr marL="2057400" indent="-228600" eaLnBrk="0" hangingPunct="0">
              <a:defRPr kumimoji="1" sz="2400">
                <a:solidFill>
                  <a:schemeClr val="tx1"/>
                </a:solidFill>
                <a:latin typeface="Times New Roman" panose="02020603050405020304" pitchFamily="18" charset="0"/>
                <a:cs typeface="B Zar" panose="00000400000000000000" pitchFamily="2" charset="-7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cs typeface="B Zar" panose="00000400000000000000" pitchFamily="2" charset="-7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cs typeface="B Zar" panose="00000400000000000000" pitchFamily="2" charset="-7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cs typeface="B Zar" panose="00000400000000000000" pitchFamily="2" charset="-7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cs typeface="B Zar" panose="00000400000000000000" pitchFamily="2" charset="-78"/>
              </a:defRPr>
            </a:lvl9pPr>
          </a:lstStyle>
          <a:p>
            <a:pPr eaLnBrk="1" hangingPunct="1"/>
            <a:fld id="{0D690A79-C23D-4717-AB9C-1B5AA86A2EA9}" type="slidenum">
              <a:rPr lang="en-US" altLang="fa-IR" sz="1200"/>
              <a:pPr eaLnBrk="1" hangingPunct="1"/>
              <a:t>5</a:t>
            </a:fld>
            <a:endParaRPr lang="en-US" altLang="fa-IR" sz="1200"/>
          </a:p>
        </p:txBody>
      </p:sp>
      <p:sp>
        <p:nvSpPr>
          <p:cNvPr id="2" name="Footer Placeholder 1"/>
          <p:cNvSpPr>
            <a:spLocks noGrp="1"/>
          </p:cNvSpPr>
          <p:nvPr>
            <p:ph type="ftr" sz="quarter" idx="12"/>
          </p:nvPr>
        </p:nvSpPr>
        <p:spPr/>
        <p:txBody>
          <a:bodyPr/>
          <a:lstStyle/>
          <a:p>
            <a:pPr>
              <a:defRPr/>
            </a:pPr>
            <a:endParaRPr lang="en-US"/>
          </a:p>
        </p:txBody>
      </p:sp>
      <p:sp>
        <p:nvSpPr>
          <p:cNvPr id="5" name="TextBox 4"/>
          <p:cNvSpPr txBox="1"/>
          <p:nvPr/>
        </p:nvSpPr>
        <p:spPr>
          <a:xfrm>
            <a:off x="500063" y="1285875"/>
            <a:ext cx="8286750" cy="4278313"/>
          </a:xfrm>
          <a:prstGeom prst="rect">
            <a:avLst/>
          </a:prstGeom>
          <a:noFill/>
        </p:spPr>
        <p:txBody>
          <a:bodyPr rtlCol="1">
            <a:spAutoFit/>
          </a:bodyPr>
          <a:lstStyle/>
          <a:p>
            <a:pPr algn="r" rtl="1">
              <a:defRPr/>
            </a:pPr>
            <a:r>
              <a:rPr lang="fa-IR" b="1" dirty="0">
                <a:solidFill>
                  <a:schemeClr val="accent2">
                    <a:lumMod val="60000"/>
                    <a:lumOff val="40000"/>
                  </a:schemeClr>
                </a:solidFill>
                <a:cs typeface="Times New Roman" pitchFamily="18" charset="0"/>
              </a:rPr>
              <a:t>قلمرو تئوري حسابداري موارد زير را دربر مي گيرد:</a:t>
            </a:r>
          </a:p>
          <a:p>
            <a:pPr algn="r" rtl="1">
              <a:defRPr/>
            </a:pPr>
            <a:endParaRPr lang="fa-IR" dirty="0"/>
          </a:p>
          <a:p>
            <a:pPr algn="r" rtl="1">
              <a:buFont typeface="Wingdings" pitchFamily="2" charset="2"/>
              <a:buChar char="ü"/>
              <a:defRPr/>
            </a:pPr>
            <a:r>
              <a:rPr lang="fa-IR" sz="2800" dirty="0">
                <a:solidFill>
                  <a:srgbClr val="F8F8F8"/>
                </a:solidFill>
              </a:rPr>
              <a:t> </a:t>
            </a:r>
            <a:r>
              <a:rPr lang="fa-IR" sz="2800" dirty="0">
                <a:solidFill>
                  <a:srgbClr val="F8F8F8"/>
                </a:solidFill>
                <a:cs typeface="Times New Roman" pitchFamily="18" charset="0"/>
              </a:rPr>
              <a:t>تهيه چارچوب نظري كه راهنماي تدوين قواعد واستانداردهاي حسابداري است.</a:t>
            </a:r>
          </a:p>
          <a:p>
            <a:pPr algn="r" rtl="1">
              <a:buFont typeface="Wingdings" pitchFamily="2" charset="2"/>
              <a:buChar char="ü"/>
              <a:defRPr/>
            </a:pPr>
            <a:r>
              <a:rPr lang="fa-IR" sz="2800" dirty="0">
                <a:solidFill>
                  <a:srgbClr val="F8F8F8"/>
                </a:solidFill>
                <a:cs typeface="Times New Roman" pitchFamily="18" charset="0"/>
              </a:rPr>
              <a:t> تجزيه وتحليل قواعد حسابداري به منظور سنجش هماهنگي آنها با چارچوب نظري حسابداري</a:t>
            </a:r>
          </a:p>
          <a:p>
            <a:pPr algn="r" rtl="1">
              <a:buFont typeface="Wingdings" pitchFamily="2" charset="2"/>
              <a:buChar char="ü"/>
              <a:defRPr/>
            </a:pPr>
            <a:r>
              <a:rPr lang="fa-IR" sz="2800" dirty="0">
                <a:solidFill>
                  <a:srgbClr val="F8F8F8"/>
                </a:solidFill>
                <a:cs typeface="Times New Roman" pitchFamily="18" charset="0"/>
              </a:rPr>
              <a:t> از ديدگاه عملي تئوري حسابداري به بهبود حسابداري ومطلوبيت ارائه صورتهاي مالي كمك مي كند.</a:t>
            </a:r>
          </a:p>
          <a:p>
            <a:pPr algn="r" rtl="1">
              <a:buFont typeface="Wingdings" pitchFamily="2" charset="2"/>
              <a:buChar char="ü"/>
              <a:defRPr/>
            </a:pPr>
            <a:r>
              <a:rPr lang="fa-IR" sz="2800" dirty="0">
                <a:solidFill>
                  <a:srgbClr val="F8F8F8"/>
                </a:solidFill>
                <a:cs typeface="Times New Roman" pitchFamily="18" charset="0"/>
              </a:rPr>
              <a:t> تئوري حسابداري شامل مفاهيم مربوط نظير تحقق درآمد فروش وعينيت مدلهاي ارزشيابي وفرضيه هاي قابل آزمون مي باشد</a:t>
            </a:r>
            <a:r>
              <a:rPr lang="fa-IR" dirty="0">
                <a:solidFill>
                  <a:srgbClr val="F8F8F8"/>
                </a:solidFill>
              </a:rPr>
              <a:t>.</a:t>
            </a:r>
          </a:p>
        </p:txBody>
      </p:sp>
    </p:spTree>
  </p:cSld>
  <p:clrMapOvr>
    <a:masterClrMapping/>
  </p:clrMapOvr>
  <p:transition spd="slow">
    <p:push/>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7615041">
            <a:off x="2748261" y="2047243"/>
            <a:ext cx="3713886" cy="7879618"/>
          </a:xfrm>
          <a:prstGeom prst="rect">
            <a:avLst/>
          </a:prstGeom>
        </p:spPr>
      </p:pic>
      <p:sp>
        <p:nvSpPr>
          <p:cNvPr id="2" name="Title 1"/>
          <p:cNvSpPr>
            <a:spLocks noGrp="1"/>
          </p:cNvSpPr>
          <p:nvPr>
            <p:ph type="title"/>
          </p:nvPr>
        </p:nvSpPr>
        <p:spPr/>
        <p:txBody>
          <a:bodyPr>
            <a:normAutofit/>
          </a:bodyPr>
          <a:lstStyle/>
          <a:p>
            <a:pPr algn="ctr"/>
            <a:r>
              <a:rPr lang="fa-IR" dirty="0" smtClean="0">
                <a:solidFill>
                  <a:srgbClr val="C00000"/>
                </a:solidFill>
                <a:cs typeface="B Titr" pitchFamily="2" charset="-78"/>
              </a:rPr>
              <a:t>فرض واحد پولی(اندازه گیری برحسب پول)</a:t>
            </a:r>
            <a:r>
              <a:rPr lang="fa-IR" dirty="0" smtClean="0">
                <a:solidFill>
                  <a:srgbClr val="C00000"/>
                </a:solidFill>
                <a:latin typeface="Calibri"/>
                <a:cs typeface="B Titr" pitchFamily="2" charset="-78"/>
              </a:rPr>
              <a:t>¹</a:t>
            </a:r>
            <a:endParaRPr lang="en-US" dirty="0">
              <a:solidFill>
                <a:srgbClr val="C00000"/>
              </a:solidFill>
              <a:cs typeface="B Titr" pitchFamily="2" charset="-78"/>
            </a:endParaRPr>
          </a:p>
        </p:txBody>
      </p:sp>
      <p:sp>
        <p:nvSpPr>
          <p:cNvPr id="3" name="Content Placeholder 2"/>
          <p:cNvSpPr>
            <a:spLocks noGrp="1"/>
          </p:cNvSpPr>
          <p:nvPr>
            <p:ph idx="4294967295"/>
          </p:nvPr>
        </p:nvSpPr>
        <p:spPr/>
        <p:txBody>
          <a:bodyPr>
            <a:normAutofit/>
          </a:bodyPr>
          <a:lstStyle/>
          <a:p>
            <a:pPr algn="justLow" rtl="1">
              <a:buNone/>
            </a:pPr>
            <a:r>
              <a:rPr lang="fa-IR" b="1" dirty="0" smtClean="0">
                <a:solidFill>
                  <a:srgbClr val="336600"/>
                </a:solidFill>
                <a:cs typeface="B Nazanin" pitchFamily="2" charset="-78"/>
              </a:rPr>
              <a:t>فرض واحد پولی اشعار می دارد ریال از ویژگی مشترک تمام واحد های اندازه گیری پذیرفته شده نظیر متر و کیلوگرم (یعنی ثبات و تغییر ناپذیری طی زمان) بهره مند است.</a:t>
            </a:r>
            <a:endParaRPr lang="en-US" b="1" dirty="0">
              <a:solidFill>
                <a:srgbClr val="336600"/>
              </a:solidFill>
              <a:cs typeface="B Nazanin" pitchFamily="2" charset="-78"/>
            </a:endParaRPr>
          </a:p>
        </p:txBody>
      </p:sp>
      <p:sp>
        <p:nvSpPr>
          <p:cNvPr id="4" name="Footer Placeholder 3"/>
          <p:cNvSpPr>
            <a:spLocks noGrp="1"/>
          </p:cNvSpPr>
          <p:nvPr>
            <p:ph type="ftr" sz="quarter" idx="4294967295"/>
          </p:nvPr>
        </p:nvSpPr>
        <p:spPr>
          <a:xfrm>
            <a:off x="1000100" y="6143644"/>
            <a:ext cx="2895600" cy="476250"/>
          </a:xfrm>
        </p:spPr>
        <p:txBody>
          <a:bodyPr>
            <a:normAutofit fontScale="85000" lnSpcReduction="10000"/>
          </a:bodyPr>
          <a:lstStyle/>
          <a:p>
            <a:r>
              <a:rPr lang="en-US" sz="2000" dirty="0" smtClean="0"/>
              <a:t>1-Monetary Unit</a:t>
            </a:r>
            <a:endParaRPr lang="en-US" sz="2000" dirty="0"/>
          </a:p>
        </p:txBody>
      </p:sp>
    </p:spTree>
    <p:extLst>
      <p:ext uri="{BB962C8B-B14F-4D97-AF65-F5344CB8AC3E}">
        <p14:creationId xmlns:p14="http://schemas.microsoft.com/office/powerpoint/2010/main" val="3754149144"/>
      </p:ext>
    </p:extLst>
  </p:cSld>
  <p:clrMapOvr>
    <a:masterClrMapping/>
  </p:clrMapOvr>
  <p:transition spd="med">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down)">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4" grpId="0"/>
    </p:bld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Up Arrow Callout 4"/>
          <p:cNvSpPr/>
          <p:nvPr/>
        </p:nvSpPr>
        <p:spPr>
          <a:xfrm>
            <a:off x="1115616" y="518838"/>
            <a:ext cx="7859390" cy="3928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fa-IR" sz="2700" kern="1200" dirty="0" smtClean="0"/>
              <a:t>اصول</a:t>
            </a:r>
            <a:r>
              <a:rPr lang="fa-IR" sz="2700" kern="1200" dirty="0" smtClean="0">
                <a:latin typeface="Calibri"/>
              </a:rPr>
              <a:t>¹</a:t>
            </a:r>
            <a:endParaRPr lang="en-US" sz="2700" kern="1200" dirty="0"/>
          </a:p>
        </p:txBody>
      </p:sp>
      <p:graphicFrame>
        <p:nvGraphicFramePr>
          <p:cNvPr id="8" name="Content Placeholder 4"/>
          <p:cNvGraphicFramePr>
            <a:graphicFrameLocks/>
          </p:cNvGraphicFramePr>
          <p:nvPr>
            <p:extLst/>
          </p:nvPr>
        </p:nvGraphicFramePr>
        <p:xfrm>
          <a:off x="3964484" y="188640"/>
          <a:ext cx="5010522" cy="59157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Footer Placeholder 3"/>
          <p:cNvSpPr txBox="1">
            <a:spLocks/>
          </p:cNvSpPr>
          <p:nvPr/>
        </p:nvSpPr>
        <p:spPr>
          <a:xfrm>
            <a:off x="1115616" y="1556792"/>
            <a:ext cx="3214710" cy="92867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smtClean="0">
                <a:solidFill>
                  <a:srgbClr val="C00000"/>
                </a:solidFill>
              </a:rPr>
              <a:t>1-Principler</a:t>
            </a:r>
          </a:p>
          <a:p>
            <a:r>
              <a:rPr lang="en-US" sz="1600" dirty="0" smtClean="0">
                <a:solidFill>
                  <a:srgbClr val="C00000"/>
                </a:solidFill>
              </a:rPr>
              <a:t>2-In-Put Oriented Principles</a:t>
            </a:r>
          </a:p>
          <a:p>
            <a:r>
              <a:rPr lang="en-US" sz="1600" dirty="0" smtClean="0">
                <a:solidFill>
                  <a:srgbClr val="C00000"/>
                </a:solidFill>
              </a:rPr>
              <a:t>3-Out-Put Oriented Principles</a:t>
            </a:r>
            <a:endParaRPr lang="en-US" sz="1600" dirty="0">
              <a:solidFill>
                <a:srgbClr val="C00000"/>
              </a:solidFill>
            </a:endParaRPr>
          </a:p>
        </p:txBody>
      </p:sp>
    </p:spTree>
    <p:custDataLst>
      <p:tags r:id="rId1"/>
    </p:custDataLst>
    <p:extLst>
      <p:ext uri="{BB962C8B-B14F-4D97-AF65-F5344CB8AC3E}">
        <p14:creationId xmlns:p14="http://schemas.microsoft.com/office/powerpoint/2010/main" val="41941430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graphicEl>
                                              <a:dgm id="{FF771974-5462-4D49-87BD-17D6221FD407}"/>
                                            </p:graphicEl>
                                          </p:spTgt>
                                        </p:tgtEl>
                                        <p:attrNameLst>
                                          <p:attrName>style.visibility</p:attrName>
                                        </p:attrNameLst>
                                      </p:cBhvr>
                                      <p:to>
                                        <p:strVal val="visible"/>
                                      </p:to>
                                    </p:set>
                                    <p:animEffect transition="in" filter="fade">
                                      <p:cBhvr>
                                        <p:cTn id="7" dur="500"/>
                                        <p:tgtEl>
                                          <p:spTgt spid="8">
                                            <p:graphicEl>
                                              <a:dgm id="{FF771974-5462-4D49-87BD-17D6221FD407}"/>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graphicEl>
                                              <a:dgm id="{282E4414-5C3E-4F65-ADC1-60BE68F64610}"/>
                                            </p:graphicEl>
                                          </p:spTgt>
                                        </p:tgtEl>
                                        <p:attrNameLst>
                                          <p:attrName>style.visibility</p:attrName>
                                        </p:attrNameLst>
                                      </p:cBhvr>
                                      <p:to>
                                        <p:strVal val="visible"/>
                                      </p:to>
                                    </p:set>
                                    <p:animEffect transition="in" filter="fade">
                                      <p:cBhvr>
                                        <p:cTn id="12" dur="500"/>
                                        <p:tgtEl>
                                          <p:spTgt spid="8">
                                            <p:graphicEl>
                                              <a:dgm id="{282E4414-5C3E-4F65-ADC1-60BE68F64610}"/>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graphicEl>
                                              <a:dgm id="{A61CE876-B769-4444-89B1-E1649DD8C6F9}"/>
                                            </p:graphicEl>
                                          </p:spTgt>
                                        </p:tgtEl>
                                        <p:attrNameLst>
                                          <p:attrName>style.visibility</p:attrName>
                                        </p:attrNameLst>
                                      </p:cBhvr>
                                      <p:to>
                                        <p:strVal val="visible"/>
                                      </p:to>
                                    </p:set>
                                    <p:animEffect transition="in" filter="fade">
                                      <p:cBhvr>
                                        <p:cTn id="17" dur="500"/>
                                        <p:tgtEl>
                                          <p:spTgt spid="8">
                                            <p:graphicEl>
                                              <a:dgm id="{A61CE876-B769-4444-89B1-E1649DD8C6F9}"/>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graphicEl>
                                              <a:dgm id="{ECEAE4FD-6ADE-425E-8A82-1A8563C88362}"/>
                                            </p:graphicEl>
                                          </p:spTgt>
                                        </p:tgtEl>
                                        <p:attrNameLst>
                                          <p:attrName>style.visibility</p:attrName>
                                        </p:attrNameLst>
                                      </p:cBhvr>
                                      <p:to>
                                        <p:strVal val="visible"/>
                                      </p:to>
                                    </p:set>
                                    <p:animEffect transition="in" filter="fade">
                                      <p:cBhvr>
                                        <p:cTn id="22" dur="500"/>
                                        <p:tgtEl>
                                          <p:spTgt spid="8">
                                            <p:graphicEl>
                                              <a:dgm id="{ECEAE4FD-6ADE-425E-8A82-1A8563C88362}"/>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P spid="9" grpId="0"/>
    </p:bld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2534737">
            <a:off x="2010190" y="1641919"/>
            <a:ext cx="2694725" cy="5717301"/>
          </a:xfrm>
          <a:prstGeom prst="rect">
            <a:avLst/>
          </a:prstGeom>
        </p:spPr>
      </p:pic>
      <p:graphicFrame>
        <p:nvGraphicFramePr>
          <p:cNvPr id="9" name="Content Placeholder 8"/>
          <p:cNvGraphicFramePr>
            <a:graphicFrameLocks noGrp="1"/>
          </p:cNvGraphicFramePr>
          <p:nvPr>
            <p:ph idx="4294967295"/>
            <p:extLst/>
          </p:nvPr>
        </p:nvGraphicFramePr>
        <p:xfrm>
          <a:off x="500034" y="-27384"/>
          <a:ext cx="9929882" cy="70009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4294967295"/>
          </p:nvPr>
        </p:nvSpPr>
        <p:spPr>
          <a:xfrm>
            <a:off x="4000496" y="5949280"/>
            <a:ext cx="3571900" cy="781032"/>
          </a:xfrm>
        </p:spPr>
        <p:txBody>
          <a:bodyPr>
            <a:normAutofit fontScale="62500" lnSpcReduction="20000"/>
          </a:bodyPr>
          <a:lstStyle/>
          <a:p>
            <a:pPr algn="l"/>
            <a:r>
              <a:rPr lang="en-US" sz="1800" dirty="0" smtClean="0">
                <a:solidFill>
                  <a:srgbClr val="003399"/>
                </a:solidFill>
              </a:rPr>
              <a:t>1-In-Put Oriented Principles</a:t>
            </a:r>
          </a:p>
          <a:p>
            <a:pPr algn="l"/>
            <a:r>
              <a:rPr lang="en-US" sz="1800" dirty="0" smtClean="0">
                <a:solidFill>
                  <a:srgbClr val="003399"/>
                </a:solidFill>
              </a:rPr>
              <a:t>2-General Rules Of Operation</a:t>
            </a:r>
          </a:p>
          <a:p>
            <a:pPr algn="l"/>
            <a:r>
              <a:rPr lang="en-US" sz="1800" dirty="0" smtClean="0">
                <a:solidFill>
                  <a:srgbClr val="003399"/>
                </a:solidFill>
              </a:rPr>
              <a:t>3-Constraining Principles</a:t>
            </a:r>
            <a:endParaRPr lang="en-US" sz="1800" dirty="0">
              <a:solidFill>
                <a:srgbClr val="003399"/>
              </a:solidFill>
            </a:endParaRPr>
          </a:p>
        </p:txBody>
      </p:sp>
      <p:cxnSp>
        <p:nvCxnSpPr>
          <p:cNvPr id="8" name="Straight Connector 7"/>
          <p:cNvCxnSpPr/>
          <p:nvPr/>
        </p:nvCxnSpPr>
        <p:spPr>
          <a:xfrm rot="5400000">
            <a:off x="4893471" y="2964653"/>
            <a:ext cx="21431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6215074" y="2928934"/>
            <a:ext cx="28575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flipV="1">
            <a:off x="6643702" y="4357694"/>
            <a:ext cx="928694" cy="71438"/>
          </a:xfrm>
          <a:prstGeom prst="line">
            <a:avLst/>
          </a:prstGeom>
          <a:ln w="12700"/>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rot="16200000" flipH="1">
            <a:off x="6607983" y="4464851"/>
            <a:ext cx="142876" cy="714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3357554" y="2786058"/>
            <a:ext cx="3000396" cy="71438"/>
          </a:xfrm>
          <a:prstGeom prst="line">
            <a:avLst/>
          </a:prstGeom>
          <a:ln w="19050">
            <a:solidFill>
              <a:schemeClr val="accent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2648694"/>
      </p:ext>
    </p:extLst>
  </p:cSld>
  <p:clrMapOvr>
    <a:masterClrMapping/>
  </p:clrMapOvr>
  <p:transition spd="med">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down)">
                                      <p:cBhvr>
                                        <p:cTn id="23" dur="580">
                                          <p:stCondLst>
                                            <p:cond delay="0"/>
                                          </p:stCondLst>
                                        </p:cTn>
                                        <p:tgtEl>
                                          <p:spTgt spid="17"/>
                                        </p:tgtEl>
                                      </p:cBhvr>
                                    </p:animEffect>
                                    <p:anim calcmode="lin" valueType="num">
                                      <p:cBhvr>
                                        <p:cTn id="24"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29" dur="26">
                                          <p:stCondLst>
                                            <p:cond delay="650"/>
                                          </p:stCondLst>
                                        </p:cTn>
                                        <p:tgtEl>
                                          <p:spTgt spid="17"/>
                                        </p:tgtEl>
                                      </p:cBhvr>
                                      <p:to x="100000" y="60000"/>
                                    </p:animScale>
                                    <p:animScale>
                                      <p:cBhvr>
                                        <p:cTn id="30" dur="166" decel="50000">
                                          <p:stCondLst>
                                            <p:cond delay="676"/>
                                          </p:stCondLst>
                                        </p:cTn>
                                        <p:tgtEl>
                                          <p:spTgt spid="17"/>
                                        </p:tgtEl>
                                      </p:cBhvr>
                                      <p:to x="100000" y="100000"/>
                                    </p:animScale>
                                    <p:animScale>
                                      <p:cBhvr>
                                        <p:cTn id="31" dur="26">
                                          <p:stCondLst>
                                            <p:cond delay="1312"/>
                                          </p:stCondLst>
                                        </p:cTn>
                                        <p:tgtEl>
                                          <p:spTgt spid="17"/>
                                        </p:tgtEl>
                                      </p:cBhvr>
                                      <p:to x="100000" y="80000"/>
                                    </p:animScale>
                                    <p:animScale>
                                      <p:cBhvr>
                                        <p:cTn id="32" dur="166" decel="50000">
                                          <p:stCondLst>
                                            <p:cond delay="1338"/>
                                          </p:stCondLst>
                                        </p:cTn>
                                        <p:tgtEl>
                                          <p:spTgt spid="17"/>
                                        </p:tgtEl>
                                      </p:cBhvr>
                                      <p:to x="100000" y="100000"/>
                                    </p:animScale>
                                    <p:animScale>
                                      <p:cBhvr>
                                        <p:cTn id="33" dur="26">
                                          <p:stCondLst>
                                            <p:cond delay="1642"/>
                                          </p:stCondLst>
                                        </p:cTn>
                                        <p:tgtEl>
                                          <p:spTgt spid="17"/>
                                        </p:tgtEl>
                                      </p:cBhvr>
                                      <p:to x="100000" y="90000"/>
                                    </p:animScale>
                                    <p:animScale>
                                      <p:cBhvr>
                                        <p:cTn id="34" dur="166" decel="50000">
                                          <p:stCondLst>
                                            <p:cond delay="1668"/>
                                          </p:stCondLst>
                                        </p:cTn>
                                        <p:tgtEl>
                                          <p:spTgt spid="17"/>
                                        </p:tgtEl>
                                      </p:cBhvr>
                                      <p:to x="100000" y="100000"/>
                                    </p:animScale>
                                    <p:animScale>
                                      <p:cBhvr>
                                        <p:cTn id="35" dur="26">
                                          <p:stCondLst>
                                            <p:cond delay="1808"/>
                                          </p:stCondLst>
                                        </p:cTn>
                                        <p:tgtEl>
                                          <p:spTgt spid="17"/>
                                        </p:tgtEl>
                                      </p:cBhvr>
                                      <p:to x="100000" y="95000"/>
                                    </p:animScale>
                                    <p:animScale>
                                      <p:cBhvr>
                                        <p:cTn id="36" dur="166" decel="50000">
                                          <p:stCondLst>
                                            <p:cond delay="1834"/>
                                          </p:stCondLst>
                                        </p:cTn>
                                        <p:tgtEl>
                                          <p:spTgt spid="17"/>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down)">
                                      <p:cBhvr>
                                        <p:cTn id="39" dur="580">
                                          <p:stCondLst>
                                            <p:cond delay="0"/>
                                          </p:stCondLst>
                                        </p:cTn>
                                        <p:tgtEl>
                                          <p:spTgt spid="8"/>
                                        </p:tgtEl>
                                      </p:cBhvr>
                                    </p:animEffect>
                                    <p:anim calcmode="lin" valueType="num">
                                      <p:cBhvr>
                                        <p:cTn id="40"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5" dur="26">
                                          <p:stCondLst>
                                            <p:cond delay="650"/>
                                          </p:stCondLst>
                                        </p:cTn>
                                        <p:tgtEl>
                                          <p:spTgt spid="8"/>
                                        </p:tgtEl>
                                      </p:cBhvr>
                                      <p:to x="100000" y="60000"/>
                                    </p:animScale>
                                    <p:animScale>
                                      <p:cBhvr>
                                        <p:cTn id="46" dur="166" decel="50000">
                                          <p:stCondLst>
                                            <p:cond delay="676"/>
                                          </p:stCondLst>
                                        </p:cTn>
                                        <p:tgtEl>
                                          <p:spTgt spid="8"/>
                                        </p:tgtEl>
                                      </p:cBhvr>
                                      <p:to x="100000" y="100000"/>
                                    </p:animScale>
                                    <p:animScale>
                                      <p:cBhvr>
                                        <p:cTn id="47" dur="26">
                                          <p:stCondLst>
                                            <p:cond delay="1312"/>
                                          </p:stCondLst>
                                        </p:cTn>
                                        <p:tgtEl>
                                          <p:spTgt spid="8"/>
                                        </p:tgtEl>
                                      </p:cBhvr>
                                      <p:to x="100000" y="80000"/>
                                    </p:animScale>
                                    <p:animScale>
                                      <p:cBhvr>
                                        <p:cTn id="48" dur="166" decel="50000">
                                          <p:stCondLst>
                                            <p:cond delay="1338"/>
                                          </p:stCondLst>
                                        </p:cTn>
                                        <p:tgtEl>
                                          <p:spTgt spid="8"/>
                                        </p:tgtEl>
                                      </p:cBhvr>
                                      <p:to x="100000" y="100000"/>
                                    </p:animScale>
                                    <p:animScale>
                                      <p:cBhvr>
                                        <p:cTn id="49" dur="26">
                                          <p:stCondLst>
                                            <p:cond delay="1642"/>
                                          </p:stCondLst>
                                        </p:cTn>
                                        <p:tgtEl>
                                          <p:spTgt spid="8"/>
                                        </p:tgtEl>
                                      </p:cBhvr>
                                      <p:to x="100000" y="90000"/>
                                    </p:animScale>
                                    <p:animScale>
                                      <p:cBhvr>
                                        <p:cTn id="50" dur="166" decel="50000">
                                          <p:stCondLst>
                                            <p:cond delay="1668"/>
                                          </p:stCondLst>
                                        </p:cTn>
                                        <p:tgtEl>
                                          <p:spTgt spid="8"/>
                                        </p:tgtEl>
                                      </p:cBhvr>
                                      <p:to x="100000" y="100000"/>
                                    </p:animScale>
                                    <p:animScale>
                                      <p:cBhvr>
                                        <p:cTn id="51" dur="26">
                                          <p:stCondLst>
                                            <p:cond delay="1808"/>
                                          </p:stCondLst>
                                        </p:cTn>
                                        <p:tgtEl>
                                          <p:spTgt spid="8"/>
                                        </p:tgtEl>
                                      </p:cBhvr>
                                      <p:to x="100000" y="95000"/>
                                    </p:animScale>
                                    <p:animScale>
                                      <p:cBhvr>
                                        <p:cTn id="52" dur="166" decel="50000">
                                          <p:stCondLst>
                                            <p:cond delay="1834"/>
                                          </p:stCondLst>
                                        </p:cTn>
                                        <p:tgtEl>
                                          <p:spTgt spid="8"/>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wipe(down)">
                                      <p:cBhvr>
                                        <p:cTn id="55" dur="580">
                                          <p:stCondLst>
                                            <p:cond delay="0"/>
                                          </p:stCondLst>
                                        </p:cTn>
                                        <p:tgtEl>
                                          <p:spTgt spid="24"/>
                                        </p:tgtEl>
                                      </p:cBhvr>
                                    </p:animEffect>
                                    <p:anim calcmode="lin" valueType="num">
                                      <p:cBhvr>
                                        <p:cTn id="56"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61" dur="26">
                                          <p:stCondLst>
                                            <p:cond delay="650"/>
                                          </p:stCondLst>
                                        </p:cTn>
                                        <p:tgtEl>
                                          <p:spTgt spid="24"/>
                                        </p:tgtEl>
                                      </p:cBhvr>
                                      <p:to x="100000" y="60000"/>
                                    </p:animScale>
                                    <p:animScale>
                                      <p:cBhvr>
                                        <p:cTn id="62" dur="166" decel="50000">
                                          <p:stCondLst>
                                            <p:cond delay="676"/>
                                          </p:stCondLst>
                                        </p:cTn>
                                        <p:tgtEl>
                                          <p:spTgt spid="24"/>
                                        </p:tgtEl>
                                      </p:cBhvr>
                                      <p:to x="100000" y="100000"/>
                                    </p:animScale>
                                    <p:animScale>
                                      <p:cBhvr>
                                        <p:cTn id="63" dur="26">
                                          <p:stCondLst>
                                            <p:cond delay="1312"/>
                                          </p:stCondLst>
                                        </p:cTn>
                                        <p:tgtEl>
                                          <p:spTgt spid="24"/>
                                        </p:tgtEl>
                                      </p:cBhvr>
                                      <p:to x="100000" y="80000"/>
                                    </p:animScale>
                                    <p:animScale>
                                      <p:cBhvr>
                                        <p:cTn id="64" dur="166" decel="50000">
                                          <p:stCondLst>
                                            <p:cond delay="1338"/>
                                          </p:stCondLst>
                                        </p:cTn>
                                        <p:tgtEl>
                                          <p:spTgt spid="24"/>
                                        </p:tgtEl>
                                      </p:cBhvr>
                                      <p:to x="100000" y="100000"/>
                                    </p:animScale>
                                    <p:animScale>
                                      <p:cBhvr>
                                        <p:cTn id="65" dur="26">
                                          <p:stCondLst>
                                            <p:cond delay="1642"/>
                                          </p:stCondLst>
                                        </p:cTn>
                                        <p:tgtEl>
                                          <p:spTgt spid="24"/>
                                        </p:tgtEl>
                                      </p:cBhvr>
                                      <p:to x="100000" y="90000"/>
                                    </p:animScale>
                                    <p:animScale>
                                      <p:cBhvr>
                                        <p:cTn id="66" dur="166" decel="50000">
                                          <p:stCondLst>
                                            <p:cond delay="1668"/>
                                          </p:stCondLst>
                                        </p:cTn>
                                        <p:tgtEl>
                                          <p:spTgt spid="24"/>
                                        </p:tgtEl>
                                      </p:cBhvr>
                                      <p:to x="100000" y="100000"/>
                                    </p:animScale>
                                    <p:animScale>
                                      <p:cBhvr>
                                        <p:cTn id="67" dur="26">
                                          <p:stCondLst>
                                            <p:cond delay="1808"/>
                                          </p:stCondLst>
                                        </p:cTn>
                                        <p:tgtEl>
                                          <p:spTgt spid="24"/>
                                        </p:tgtEl>
                                      </p:cBhvr>
                                      <p:to x="100000" y="95000"/>
                                    </p:animScale>
                                    <p:animScale>
                                      <p:cBhvr>
                                        <p:cTn id="68" dur="166" decel="50000">
                                          <p:stCondLst>
                                            <p:cond delay="1834"/>
                                          </p:stCondLst>
                                        </p:cTn>
                                        <p:tgtEl>
                                          <p:spTgt spid="24"/>
                                        </p:tgtEl>
                                      </p:cBhvr>
                                      <p:to x="100000" y="100000"/>
                                    </p:animScale>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nodeType="clickEffect">
                                  <p:stCondLst>
                                    <p:cond delay="0"/>
                                  </p:stCondLst>
                                  <p:childTnLst>
                                    <p:set>
                                      <p:cBhvr>
                                        <p:cTn id="72" dur="1" fill="hold">
                                          <p:stCondLst>
                                            <p:cond delay="0"/>
                                          </p:stCondLst>
                                        </p:cTn>
                                        <p:tgtEl>
                                          <p:spTgt spid="10"/>
                                        </p:tgtEl>
                                        <p:attrNameLst>
                                          <p:attrName>style.visibility</p:attrName>
                                        </p:attrNameLst>
                                      </p:cBhvr>
                                      <p:to>
                                        <p:strVal val="visible"/>
                                      </p:to>
                                    </p:set>
                                    <p:animEffect transition="in" filter="wipe(down)">
                                      <p:cBhvr>
                                        <p:cTn id="73" dur="500"/>
                                        <p:tgtEl>
                                          <p:spTgt spid="10"/>
                                        </p:tgtEl>
                                      </p:cBhvr>
                                    </p:animEffect>
                                  </p:childTnLst>
                                </p:cTn>
                              </p:par>
                            </p:childTnLst>
                          </p:cTn>
                        </p:par>
                      </p:childTnLst>
                    </p:cTn>
                  </p:par>
                  <p:par>
                    <p:cTn id="74" fill="hold">
                      <p:stCondLst>
                        <p:cond delay="indefinite"/>
                      </p:stCondLst>
                      <p:childTnLst>
                        <p:par>
                          <p:cTn id="75" fill="hold">
                            <p:stCondLst>
                              <p:cond delay="0"/>
                            </p:stCondLst>
                            <p:childTnLst>
                              <p:par>
                                <p:cTn id="76" presetID="6" presetClass="entr" presetSubtype="16" fill="hold" grpId="0" nodeType="click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circle(in)">
                                      <p:cBhvr>
                                        <p:cTn id="7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4" grpId="0"/>
    </p:bld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7615041">
            <a:off x="3088354" y="-2909184"/>
            <a:ext cx="4755331" cy="10089214"/>
          </a:xfrm>
          <a:prstGeom prst="rect">
            <a:avLst/>
          </a:prstGeom>
        </p:spPr>
      </p:pic>
      <p:sp>
        <p:nvSpPr>
          <p:cNvPr id="2" name="Title 1"/>
          <p:cNvSpPr>
            <a:spLocks noGrp="1"/>
          </p:cNvSpPr>
          <p:nvPr>
            <p:ph type="title"/>
          </p:nvPr>
        </p:nvSpPr>
        <p:spPr>
          <a:xfrm>
            <a:off x="5466019" y="116632"/>
            <a:ext cx="3579880" cy="1080120"/>
          </a:xfrm>
        </p:spPr>
        <p:txBody>
          <a:bodyPr>
            <a:normAutofit/>
          </a:bodyPr>
          <a:lstStyle/>
          <a:p>
            <a:pPr algn="r" rtl="1"/>
            <a:r>
              <a:rPr lang="fa-IR" sz="3200" dirty="0" smtClean="0">
                <a:solidFill>
                  <a:srgbClr val="FF0000"/>
                </a:solidFill>
                <a:cs typeface="B Titr" pitchFamily="2" charset="-78"/>
              </a:rPr>
              <a:t>اصول حسابداري</a:t>
            </a:r>
            <a:endParaRPr lang="fa-IR" sz="3200" dirty="0">
              <a:solidFill>
                <a:srgbClr val="FF0000"/>
              </a:solidFill>
              <a:cs typeface="B Titr" pitchFamily="2" charset="-78"/>
            </a:endParaRPr>
          </a:p>
        </p:txBody>
      </p:sp>
      <p:sp>
        <p:nvSpPr>
          <p:cNvPr id="3" name="Content Placeholder 2"/>
          <p:cNvSpPr>
            <a:spLocks noGrp="1"/>
          </p:cNvSpPr>
          <p:nvPr>
            <p:ph sz="quarter" idx="4294967295"/>
          </p:nvPr>
        </p:nvSpPr>
        <p:spPr/>
        <p:txBody>
          <a:bodyPr>
            <a:normAutofit/>
          </a:bodyPr>
          <a:lstStyle/>
          <a:p>
            <a:pPr algn="just" rtl="1">
              <a:buFont typeface="Wingdings" pitchFamily="2" charset="2"/>
              <a:buChar char="Ø"/>
            </a:pPr>
            <a:r>
              <a:rPr lang="fa-IR" sz="2400" b="1" dirty="0" smtClean="0">
                <a:cs typeface="B Nazanin" pitchFamily="2" charset="-78"/>
              </a:rPr>
              <a:t>معرف رويكرد هاي كلي است كه در شناسايي و اندازه گيري رويداد هاي حسابداري مورد استفاده قرار مي گيرد.</a:t>
            </a:r>
          </a:p>
          <a:p>
            <a:pPr algn="just" rtl="1">
              <a:buFont typeface="Wingdings" pitchFamily="2" charset="2"/>
              <a:buChar char="Ø"/>
            </a:pPr>
            <a:r>
              <a:rPr lang="fa-IR" sz="2400" b="1" dirty="0" smtClean="0">
                <a:cs typeface="B Nazanin" pitchFamily="2" charset="-78"/>
              </a:rPr>
              <a:t>مطابق </a:t>
            </a:r>
            <a:r>
              <a:rPr lang="en-US" sz="2400" b="1" dirty="0" smtClean="0">
                <a:cs typeface="B Nazanin" pitchFamily="2" charset="-78"/>
              </a:rPr>
              <a:t>APB #4</a:t>
            </a:r>
            <a:r>
              <a:rPr lang="fa-IR" sz="2400" b="1" dirty="0" smtClean="0">
                <a:cs typeface="B Nazanin" pitchFamily="2" charset="-78"/>
              </a:rPr>
              <a:t>، اصول پذيرفته شده حسابداري ريشه در تجربه، استدلال، بكارگيري و الزام عملي دارد.اصول فراگير زير مجموعه اصول پذيرفته شده حسابداري محسوب و به شرح زير تعريف مي شود:</a:t>
            </a:r>
          </a:p>
          <a:p>
            <a:pPr algn="r" rtl="1">
              <a:buFont typeface="Wingdings" pitchFamily="2" charset="2"/>
              <a:buChar char="Ø"/>
            </a:pPr>
            <a:endParaRPr lang="fa-IR" b="1" dirty="0" smtClean="0">
              <a:cs typeface="B Nazanin" pitchFamily="2" charset="-78"/>
            </a:endParaRPr>
          </a:p>
        </p:txBody>
      </p:sp>
      <p:sp>
        <p:nvSpPr>
          <p:cNvPr id="6" name="Horizontal Scroll 5"/>
          <p:cNvSpPr/>
          <p:nvPr/>
        </p:nvSpPr>
        <p:spPr>
          <a:xfrm>
            <a:off x="1475656" y="3789040"/>
            <a:ext cx="6984776" cy="2664296"/>
          </a:xfrm>
          <a:prstGeom prst="horizontalScroll">
            <a:avLst/>
          </a:prstGeom>
        </p:spPr>
        <p:style>
          <a:lnRef idx="1">
            <a:schemeClr val="accent4"/>
          </a:lnRef>
          <a:fillRef idx="3">
            <a:schemeClr val="accent4"/>
          </a:fillRef>
          <a:effectRef idx="2">
            <a:schemeClr val="accent4"/>
          </a:effectRef>
          <a:fontRef idx="minor">
            <a:schemeClr val="lt1"/>
          </a:fontRef>
        </p:style>
        <p:txBody>
          <a:bodyPr rtlCol="0" anchor="ctr"/>
          <a:lstStyle/>
          <a:p>
            <a:pPr algn="just" rtl="1"/>
            <a:r>
              <a:rPr lang="fa-IR" sz="2400" b="1" dirty="0">
                <a:solidFill>
                  <a:schemeClr val="bg1"/>
                </a:solidFill>
                <a:cs typeface="B Nazanin" pitchFamily="2" charset="-78"/>
              </a:rPr>
              <a:t>اصول فراگير حسابداري از لحاظ تعداد معدودند اما ماهيتي بنيادي دارند. اين اصول، رويكرد كلي حسابداري را براي شناسايي و اندازه گيري رويدادهايي كه بر وضعيت مالي و نتايج عمليات واحد انتفاعي مؤثرند مشخص مي كنند.</a:t>
            </a:r>
          </a:p>
          <a:p>
            <a:pPr algn="just" rtl="1"/>
            <a:endParaRPr lang="en-US" sz="2400" b="1" dirty="0">
              <a:solidFill>
                <a:schemeClr val="bg1"/>
              </a:solidFill>
              <a:cs typeface="B Nazanin" pitchFamily="2" charset="-78"/>
            </a:endParaRPr>
          </a:p>
        </p:txBody>
      </p:sp>
    </p:spTree>
    <p:extLst>
      <p:ext uri="{BB962C8B-B14F-4D97-AF65-F5344CB8AC3E}">
        <p14:creationId xmlns:p14="http://schemas.microsoft.com/office/powerpoint/2010/main" val="227800011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1+#ppt_w/2"/>
                                          </p:val>
                                        </p:tav>
                                        <p:tav tm="100000">
                                          <p:val>
                                            <p:strVal val="#ppt_x"/>
                                          </p:val>
                                        </p:tav>
                                      </p:tavLst>
                                    </p:anim>
                                    <p:anim calcmode="lin" valueType="num">
                                      <p:cBhvr additive="base">
                                        <p:cTn id="25"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6"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2"/>
          <p:cNvSpPr>
            <a:spLocks noGrp="1"/>
          </p:cNvSpPr>
          <p:nvPr>
            <p:ph idx="4294967295"/>
          </p:nvPr>
        </p:nvSpPr>
        <p:spPr>
          <a:xfrm>
            <a:off x="827584" y="1124744"/>
            <a:ext cx="8316416" cy="3992827"/>
          </a:xfrm>
        </p:spPr>
        <p:txBody>
          <a:bodyPr>
            <a:noAutofit/>
          </a:bodyPr>
          <a:lstStyle/>
          <a:p>
            <a:pPr algn="justLow" rtl="1">
              <a:buNone/>
            </a:pPr>
            <a:r>
              <a:rPr lang="fa-IR" dirty="0" smtClean="0">
                <a:solidFill>
                  <a:schemeClr val="accent4">
                    <a:lumMod val="50000"/>
                  </a:schemeClr>
                </a:solidFill>
                <a:cs typeface="2  Yekan" pitchFamily="2" charset="-78"/>
              </a:rPr>
              <a:t>شاید سودمندترین تعریف ”اصول“ در نشریه های رسمی در بیانیه </a:t>
            </a:r>
            <a:r>
              <a:rPr lang="fa-IR" dirty="0" smtClean="0">
                <a:solidFill>
                  <a:srgbClr val="FF0000"/>
                </a:solidFill>
                <a:cs typeface="2  Yekan" pitchFamily="2" charset="-78"/>
              </a:rPr>
              <a:t>شماره 14</a:t>
            </a:r>
            <a:r>
              <a:rPr lang="fa-IR" dirty="0" smtClean="0">
                <a:solidFill>
                  <a:schemeClr val="accent4">
                    <a:lumMod val="50000"/>
                  </a:schemeClr>
                </a:solidFill>
                <a:cs typeface="2  Yekan" pitchFamily="2" charset="-78"/>
              </a:rPr>
              <a:t> از هیئت اصول حسابداری ارائه شده باشد.</a:t>
            </a:r>
          </a:p>
          <a:p>
            <a:pPr algn="justLow" rtl="1">
              <a:buNone/>
            </a:pPr>
            <a:r>
              <a:rPr lang="fa-IR" dirty="0" smtClean="0">
                <a:solidFill>
                  <a:schemeClr val="accent4">
                    <a:lumMod val="50000"/>
                  </a:schemeClr>
                </a:solidFill>
                <a:cs typeface="2  Yekan" pitchFamily="2" charset="-78"/>
              </a:rPr>
              <a:t>در این بیانیه گفته می شود“اصول پذیرفته شده حسابداری“ ریشه در:</a:t>
            </a:r>
          </a:p>
          <a:p>
            <a:pPr algn="justLow" rtl="1">
              <a:buNone/>
            </a:pPr>
            <a:r>
              <a:rPr lang="fa-IR" dirty="0" smtClean="0">
                <a:solidFill>
                  <a:schemeClr val="accent4">
                    <a:lumMod val="50000"/>
                  </a:schemeClr>
                </a:solidFill>
                <a:cs typeface="2  Yekan" pitchFamily="2" charset="-78"/>
              </a:rPr>
              <a:t>تجربه، عقل، منطق، عرف، عادت، کاربرد و... دارند ودر دنیای عمل وجود آنها ضروری است.  </a:t>
            </a:r>
            <a:endParaRPr lang="en-US" dirty="0">
              <a:solidFill>
                <a:schemeClr val="accent4">
                  <a:lumMod val="50000"/>
                </a:schemeClr>
              </a:solidFill>
              <a:cs typeface="2  Yekan" pitchFamily="2" charset="-78"/>
            </a:endParaRPr>
          </a:p>
        </p:txBody>
      </p:sp>
    </p:spTree>
    <p:extLst>
      <p:ext uri="{BB962C8B-B14F-4D97-AF65-F5344CB8AC3E}">
        <p14:creationId xmlns:p14="http://schemas.microsoft.com/office/powerpoint/2010/main" val="72011673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2123728" y="4581128"/>
            <a:ext cx="3257544" cy="928694"/>
          </a:xfrm>
        </p:spPr>
        <p:txBody>
          <a:bodyPr>
            <a:normAutofit/>
          </a:bodyPr>
          <a:lstStyle/>
          <a:p>
            <a:pPr algn="r" rtl="1"/>
            <a:r>
              <a:rPr lang="fa-IR" sz="2400" dirty="0" smtClean="0">
                <a:solidFill>
                  <a:schemeClr val="tx1"/>
                </a:solidFill>
                <a:cs typeface="B Nazanin" pitchFamily="2" charset="-78"/>
              </a:rPr>
              <a:t>يكنواختي(</a:t>
            </a:r>
            <a:r>
              <a:rPr lang="en-US" sz="2400" dirty="0" smtClean="0">
                <a:solidFill>
                  <a:schemeClr val="tx1"/>
                </a:solidFill>
                <a:cs typeface="B Nazanin" pitchFamily="2" charset="-78"/>
              </a:rPr>
              <a:t>(Uniformity</a:t>
            </a:r>
            <a:endParaRPr lang="fa-IR" sz="2400" dirty="0">
              <a:solidFill>
                <a:schemeClr val="tx1"/>
              </a:solidFill>
              <a:cs typeface="B Nazanin" pitchFamily="2" charset="-78"/>
            </a:endParaRPr>
          </a:p>
        </p:txBody>
      </p:sp>
      <p:sp>
        <p:nvSpPr>
          <p:cNvPr id="2" name="Content Placeholder 1"/>
          <p:cNvSpPr>
            <a:spLocks noGrp="1"/>
          </p:cNvSpPr>
          <p:nvPr>
            <p:ph sz="quarter" idx="4294967295"/>
          </p:nvPr>
        </p:nvSpPr>
        <p:spPr>
          <a:xfrm>
            <a:off x="755576" y="332656"/>
            <a:ext cx="8229600" cy="4286280"/>
          </a:xfrm>
        </p:spPr>
        <p:txBody>
          <a:bodyPr>
            <a:normAutofit/>
          </a:bodyPr>
          <a:lstStyle/>
          <a:p>
            <a:pPr algn="justLow" rtl="1">
              <a:buNone/>
            </a:pPr>
            <a:r>
              <a:rPr lang="fa-IR" dirty="0" smtClean="0">
                <a:cs typeface="B Nazanin" pitchFamily="2" charset="-78"/>
              </a:rPr>
              <a:t>ب – اصول متمركز بر ستانده ها: اصول متمركز بر ستانده ها، شامل ويژگي هايي است که اطلاعات منعکس در صورتهای مالی در صورت اجرای درست اصول عملیاتی باید داشته باشند.</a:t>
            </a:r>
          </a:p>
          <a:p>
            <a:pPr algn="justLow" rtl="1">
              <a:buNone/>
            </a:pPr>
            <a:endParaRPr lang="fa-IR" dirty="0" smtClean="0">
              <a:cs typeface="B Nazanin" pitchFamily="2" charset="-78"/>
            </a:endParaRPr>
          </a:p>
          <a:p>
            <a:pPr algn="justLow" rtl="1">
              <a:buNone/>
            </a:pPr>
            <a:r>
              <a:rPr lang="fa-IR" dirty="0" smtClean="0">
                <a:cs typeface="B Nazanin" pitchFamily="2" charset="-78"/>
              </a:rPr>
              <a:t>كاربرد براي استفاده كنندگان: </a:t>
            </a:r>
            <a:r>
              <a:rPr lang="fa-IR" sz="2400" dirty="0" smtClean="0">
                <a:cs typeface="B Nazanin" pitchFamily="2" charset="-78"/>
              </a:rPr>
              <a:t>قابليت مقايسه </a:t>
            </a:r>
            <a:r>
              <a:rPr lang="fa-IR" sz="2000" dirty="0" smtClean="0">
                <a:cs typeface="B Nazanin" pitchFamily="2" charset="-78"/>
              </a:rPr>
              <a:t>(</a:t>
            </a:r>
            <a:r>
              <a:rPr lang="en-US" sz="2000" dirty="0" smtClean="0">
                <a:cs typeface="B Nazanin" pitchFamily="2" charset="-78"/>
              </a:rPr>
              <a:t>(Comparability</a:t>
            </a:r>
          </a:p>
          <a:p>
            <a:pPr algn="justLow" rtl="1">
              <a:buNone/>
            </a:pPr>
            <a:endParaRPr lang="en-US" sz="2000" dirty="0" smtClean="0">
              <a:cs typeface="B Nazanin" pitchFamily="2" charset="-78"/>
            </a:endParaRPr>
          </a:p>
          <a:p>
            <a:pPr algn="justLow" rtl="1">
              <a:buNone/>
            </a:pPr>
            <a:endParaRPr lang="en-US" sz="2000" dirty="0" smtClean="0">
              <a:cs typeface="B Nazanin" pitchFamily="2" charset="-78"/>
            </a:endParaRPr>
          </a:p>
          <a:p>
            <a:pPr algn="justLow" rtl="1">
              <a:buNone/>
            </a:pPr>
            <a:r>
              <a:rPr lang="fa-IR" sz="2800" dirty="0" smtClean="0">
                <a:cs typeface="B Nazanin" pitchFamily="2" charset="-78"/>
              </a:rPr>
              <a:t>كاربرد براي تهيه كنندگان        </a:t>
            </a:r>
            <a:r>
              <a:rPr lang="fa-IR" sz="2400" dirty="0" smtClean="0">
                <a:cs typeface="B Nazanin" pitchFamily="2" charset="-78"/>
              </a:rPr>
              <a:t>ثبات رويه (</a:t>
            </a:r>
            <a:r>
              <a:rPr lang="en-US" sz="2400" dirty="0" smtClean="0">
                <a:cs typeface="B Nazanin" pitchFamily="2" charset="-78"/>
              </a:rPr>
              <a:t>(Consistency</a:t>
            </a:r>
          </a:p>
          <a:p>
            <a:pPr algn="justLow" rtl="1">
              <a:buNone/>
            </a:pPr>
            <a:r>
              <a:rPr lang="fa-IR" sz="2400" dirty="0" smtClean="0">
                <a:cs typeface="B Nazanin" pitchFamily="2" charset="-78"/>
              </a:rPr>
              <a:t>                                      </a:t>
            </a:r>
          </a:p>
          <a:p>
            <a:pPr algn="justLow" rtl="1"/>
            <a:endParaRPr lang="fa-IR" dirty="0">
              <a:cs typeface="B Nazanin" pitchFamily="2" charset="-78"/>
            </a:endParaRPr>
          </a:p>
        </p:txBody>
      </p:sp>
      <p:sp>
        <p:nvSpPr>
          <p:cNvPr id="10" name="Right Brace 9"/>
          <p:cNvSpPr/>
          <p:nvPr/>
        </p:nvSpPr>
        <p:spPr>
          <a:xfrm>
            <a:off x="5578972" y="3631886"/>
            <a:ext cx="285752" cy="1571636"/>
          </a:xfrm>
          <a:prstGeom prst="rightBrace">
            <a:avLst>
              <a:gd name="adj1" fmla="val 8333"/>
              <a:gd name="adj2" fmla="val 1190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36872160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4"/>
          <p:cNvGraphicFramePr>
            <a:graphicFrameLocks/>
          </p:cNvGraphicFramePr>
          <p:nvPr>
            <p:extLst/>
          </p:nvPr>
        </p:nvGraphicFramePr>
        <p:xfrm>
          <a:off x="1435608" y="142852"/>
          <a:ext cx="7498080" cy="61055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3"/>
          <p:cNvSpPr>
            <a:spLocks noGrp="1"/>
          </p:cNvSpPr>
          <p:nvPr>
            <p:ph type="ftr" sz="quarter" idx="4294967295"/>
          </p:nvPr>
        </p:nvSpPr>
        <p:spPr>
          <a:xfrm>
            <a:off x="755576" y="5733256"/>
            <a:ext cx="3643338" cy="857232"/>
          </a:xfrm>
        </p:spPr>
        <p:txBody>
          <a:bodyPr>
            <a:normAutofit fontScale="62500" lnSpcReduction="20000"/>
          </a:bodyPr>
          <a:lstStyle/>
          <a:p>
            <a:pPr algn="l"/>
            <a:r>
              <a:rPr lang="en-US" sz="2000" dirty="0" smtClean="0">
                <a:solidFill>
                  <a:schemeClr val="tx1">
                    <a:lumMod val="95000"/>
                    <a:lumOff val="5000"/>
                  </a:schemeClr>
                </a:solidFill>
                <a:cs typeface="B Titr" pitchFamily="2" charset="-78"/>
              </a:rPr>
              <a:t>1-General Rules Of Operation</a:t>
            </a:r>
          </a:p>
          <a:p>
            <a:pPr algn="l"/>
            <a:r>
              <a:rPr lang="en-US" sz="2000" dirty="0" smtClean="0">
                <a:solidFill>
                  <a:schemeClr val="tx1">
                    <a:lumMod val="95000"/>
                    <a:lumOff val="5000"/>
                  </a:schemeClr>
                </a:solidFill>
                <a:cs typeface="B Titr" pitchFamily="2" charset="-78"/>
              </a:rPr>
              <a:t>2-Recognition, Realization</a:t>
            </a:r>
          </a:p>
          <a:p>
            <a:pPr algn="l"/>
            <a:r>
              <a:rPr lang="en-US" sz="2000" dirty="0" smtClean="0">
                <a:solidFill>
                  <a:schemeClr val="tx1">
                    <a:lumMod val="95000"/>
                    <a:lumOff val="5000"/>
                  </a:schemeClr>
                </a:solidFill>
                <a:cs typeface="B Titr" pitchFamily="2" charset="-78"/>
              </a:rPr>
              <a:t>3-Matching</a:t>
            </a:r>
            <a:endParaRPr lang="en-US" sz="2000" dirty="0">
              <a:solidFill>
                <a:schemeClr val="tx1">
                  <a:lumMod val="95000"/>
                  <a:lumOff val="5000"/>
                </a:schemeClr>
              </a:solidFill>
              <a:cs typeface="B Titr" pitchFamily="2" charset="-78"/>
            </a:endParaRPr>
          </a:p>
        </p:txBody>
      </p:sp>
    </p:spTree>
    <p:extLst>
      <p:ext uri="{BB962C8B-B14F-4D97-AF65-F5344CB8AC3E}">
        <p14:creationId xmlns:p14="http://schemas.microsoft.com/office/powerpoint/2010/main" val="4215744506"/>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ectangle 11"/>
          <p:cNvSpPr/>
          <p:nvPr/>
        </p:nvSpPr>
        <p:spPr>
          <a:xfrm>
            <a:off x="-1476672" y="1916832"/>
            <a:ext cx="7929618" cy="2795958"/>
          </a:xfrm>
          <a:prstGeom prst="rect">
            <a:avLst/>
          </a:prstGeom>
        </p:spPr>
        <p:txBody>
          <a:bodyPr wrap="square">
            <a:spAutoFit/>
          </a:bodyPr>
          <a:lstStyle/>
          <a:p>
            <a:pPr marL="457200" indent="-457200" algn="r" rtl="1">
              <a:lnSpc>
                <a:spcPct val="150000"/>
              </a:lnSpc>
              <a:buAutoNum type="arabicPeriod"/>
            </a:pPr>
            <a:r>
              <a:rPr lang="fa-IR" sz="2400" b="1" dirty="0" smtClean="0">
                <a:cs typeface="2  Yekan" pitchFamily="2" charset="-78"/>
              </a:rPr>
              <a:t>بهاي تمام شده تاريخي(</a:t>
            </a:r>
            <a:r>
              <a:rPr lang="en-US" sz="2400" b="1" dirty="0" smtClean="0">
                <a:cs typeface="2  Yekan" pitchFamily="2" charset="-78"/>
              </a:rPr>
              <a:t>(Historical Cost</a:t>
            </a:r>
            <a:r>
              <a:rPr lang="fa-IR" sz="2400" b="1" dirty="0" smtClean="0">
                <a:cs typeface="2  Yekan" pitchFamily="2" charset="-78"/>
              </a:rPr>
              <a:t> </a:t>
            </a:r>
          </a:p>
          <a:p>
            <a:pPr marL="457200" indent="-457200" algn="r" rtl="1">
              <a:lnSpc>
                <a:spcPct val="150000"/>
              </a:lnSpc>
              <a:buAutoNum type="arabicPeriod"/>
            </a:pPr>
            <a:r>
              <a:rPr lang="fa-IR" sz="2400" b="1" dirty="0" smtClean="0">
                <a:cs typeface="2  Yekan" pitchFamily="2" charset="-78"/>
              </a:rPr>
              <a:t>تحقق درآمد (</a:t>
            </a:r>
            <a:r>
              <a:rPr lang="en-US" sz="2400" b="1" dirty="0" smtClean="0">
                <a:cs typeface="2  Yekan" pitchFamily="2" charset="-78"/>
              </a:rPr>
              <a:t>Recognition-Realization</a:t>
            </a:r>
            <a:r>
              <a:rPr lang="fa-IR" sz="2400" b="1" dirty="0" smtClean="0">
                <a:cs typeface="2  Yekan" pitchFamily="2" charset="-78"/>
              </a:rPr>
              <a:t>) </a:t>
            </a:r>
          </a:p>
          <a:p>
            <a:pPr marL="457200" lvl="0" indent="-457200" algn="r" rtl="1">
              <a:lnSpc>
                <a:spcPct val="150000"/>
              </a:lnSpc>
              <a:buFontTx/>
              <a:buAutoNum type="arabicPeriod"/>
            </a:pPr>
            <a:r>
              <a:rPr lang="fa-IR" sz="2400" b="1" dirty="0" smtClean="0">
                <a:effectLst>
                  <a:outerShdw blurRad="31750" dist="25400" dir="5400000" algn="tl" rotWithShape="0">
                    <a:srgbClr val="000000">
                      <a:alpha val="25000"/>
                    </a:srgbClr>
                  </a:outerShdw>
                </a:effectLst>
                <a:cs typeface="2  Yekan" pitchFamily="2" charset="-78"/>
              </a:rPr>
              <a:t>تطابق(</a:t>
            </a:r>
            <a:r>
              <a:rPr lang="en-US" sz="2400" b="1" dirty="0" smtClean="0">
                <a:effectLst>
                  <a:outerShdw blurRad="31750" dist="25400" dir="5400000" algn="tl" rotWithShape="0">
                    <a:srgbClr val="000000">
                      <a:alpha val="25000"/>
                    </a:srgbClr>
                  </a:outerShdw>
                </a:effectLst>
                <a:cs typeface="2  Yekan" pitchFamily="2" charset="-78"/>
              </a:rPr>
              <a:t>(Matching</a:t>
            </a:r>
            <a:endParaRPr lang="fa-IR" sz="2400" b="1" dirty="0" smtClean="0">
              <a:effectLst>
                <a:outerShdw blurRad="31750" dist="25400" dir="5400000" algn="tl" rotWithShape="0">
                  <a:srgbClr val="000000">
                    <a:alpha val="25000"/>
                  </a:srgbClr>
                </a:outerShdw>
              </a:effectLst>
              <a:cs typeface="2  Yekan" pitchFamily="2" charset="-78"/>
            </a:endParaRPr>
          </a:p>
          <a:p>
            <a:pPr marL="457200" lvl="0" indent="-457200" algn="r" rtl="1">
              <a:lnSpc>
                <a:spcPct val="150000"/>
              </a:lnSpc>
              <a:buFontTx/>
              <a:buAutoNum type="arabicPeriod"/>
            </a:pPr>
            <a:r>
              <a:rPr lang="fa-IR" sz="2400" b="1" dirty="0" smtClean="0">
                <a:effectLst>
                  <a:outerShdw blurRad="31750" dist="25400" dir="5400000" algn="tl" rotWithShape="0">
                    <a:srgbClr val="000000">
                      <a:alpha val="25000"/>
                    </a:srgbClr>
                  </a:outerShdw>
                </a:effectLst>
                <a:cs typeface="2  Yekan" pitchFamily="2" charset="-78"/>
              </a:rPr>
              <a:t>افشا</a:t>
            </a:r>
          </a:p>
          <a:p>
            <a:pPr marL="457200" indent="-457200" algn="r" rtl="1">
              <a:lnSpc>
                <a:spcPct val="150000"/>
              </a:lnSpc>
              <a:buAutoNum type="arabicPeriod"/>
            </a:pPr>
            <a:endParaRPr lang="fa-IR" sz="2400" b="1" dirty="0">
              <a:cs typeface="2  Yekan" pitchFamily="2" charset="-78"/>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2534737">
            <a:off x="2471569" y="-1444053"/>
            <a:ext cx="4669816" cy="9907780"/>
          </a:xfrm>
          <a:prstGeom prst="rect">
            <a:avLst/>
          </a:prstGeom>
        </p:spPr>
      </p:pic>
      <p:sp>
        <p:nvSpPr>
          <p:cNvPr id="11" name="Title 2"/>
          <p:cNvSpPr txBox="1">
            <a:spLocks/>
          </p:cNvSpPr>
          <p:nvPr/>
        </p:nvSpPr>
        <p:spPr>
          <a:xfrm>
            <a:off x="4427984" y="988122"/>
            <a:ext cx="3937640" cy="928710"/>
          </a:xfrm>
          <a:prstGeom prst="rect">
            <a:avLst/>
          </a:prstGeom>
        </p:spPr>
        <p:txBody>
          <a:bodyPr vert="horz" rtlCol="0" anchor="ctr">
            <a:noAutofit/>
            <a:scene3d>
              <a:camera prst="orthographicFront"/>
              <a:lightRig rig="soft" dir="t"/>
            </a:scene3d>
            <a:sp3d prstMaterial="softEdge">
              <a:bevelT w="25400" h="25400"/>
            </a:sp3d>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fa-IR" sz="4000" b="1" i="0" u="none" strike="noStrike" kern="1200" cap="none" spc="0" normalizeH="0" baseline="0" noProof="0" dirty="0" smtClean="0">
                <a:ln>
                  <a:noFill/>
                </a:ln>
                <a:solidFill>
                  <a:srgbClr val="FF0000"/>
                </a:solidFill>
                <a:effectLst>
                  <a:outerShdw blurRad="31750" dist="25400" dir="5400000" algn="tl" rotWithShape="0">
                    <a:srgbClr val="000000">
                      <a:alpha val="25000"/>
                    </a:srgbClr>
                  </a:outerShdw>
                </a:effectLst>
                <a:uLnTx/>
                <a:uFillTx/>
                <a:latin typeface="+mj-lt"/>
                <a:ea typeface="+mj-ea"/>
                <a:cs typeface="B Titr" pitchFamily="2" charset="-78"/>
              </a:rPr>
              <a:t>اصول حسابداري</a:t>
            </a:r>
            <a:endParaRPr kumimoji="0" lang="fa-IR" sz="4000" b="1" i="0" u="none" strike="noStrike" kern="1200" cap="none" spc="0" normalizeH="0" baseline="0" noProof="0" dirty="0">
              <a:ln>
                <a:noFill/>
              </a:ln>
              <a:solidFill>
                <a:srgbClr val="FF0000"/>
              </a:solidFill>
              <a:effectLst>
                <a:outerShdw blurRad="31750" dist="25400" dir="5400000" algn="tl" rotWithShape="0">
                  <a:srgbClr val="000000">
                    <a:alpha val="25000"/>
                  </a:srgbClr>
                </a:outerShdw>
              </a:effectLst>
              <a:uLnTx/>
              <a:uFillTx/>
              <a:latin typeface="+mj-lt"/>
              <a:ea typeface="+mj-ea"/>
              <a:cs typeface="B Titr" pitchFamily="2" charset="-78"/>
            </a:endParaRPr>
          </a:p>
        </p:txBody>
      </p:sp>
      <p:pic>
        <p:nvPicPr>
          <p:cNvPr id="8" name="Picture 5" descr="C:\Documents and Settings\a_edalat.KHOBREH\Desktop\thumbnail2.jpg"/>
          <p:cNvPicPr>
            <a:picLocks noChangeAspect="1" noChangeArrowheads="1"/>
          </p:cNvPicPr>
          <p:nvPr/>
        </p:nvPicPr>
        <p:blipFill>
          <a:blip r:embed="rId3" cstate="print"/>
          <a:srcRect/>
          <a:stretch>
            <a:fillRect/>
          </a:stretch>
        </p:blipFill>
        <p:spPr bwMode="auto">
          <a:xfrm>
            <a:off x="5724128" y="4437112"/>
            <a:ext cx="3143272" cy="221457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53172571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par>
                          <p:cTn id="13" fill="hold">
                            <p:stCondLst>
                              <p:cond delay="500"/>
                            </p:stCondLst>
                            <p:childTnLst>
                              <p:par>
                                <p:cTn id="14" presetID="13" presetClass="entr" presetSubtype="16"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plus(in)">
                                      <p:cBhvr>
                                        <p:cTn id="16" dur="2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p:bld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2"/>
          <p:cNvSpPr txBox="1">
            <a:spLocks/>
          </p:cNvSpPr>
          <p:nvPr/>
        </p:nvSpPr>
        <p:spPr>
          <a:xfrm>
            <a:off x="2699792" y="285728"/>
            <a:ext cx="5872736" cy="1127048"/>
          </a:xfrm>
          <a:prstGeom prst="rect">
            <a:avLst/>
          </a:prstGeom>
        </p:spPr>
        <p:txBody>
          <a:bodyPr vert="horz" lIns="91440" tIns="45720" rIns="91440" bIns="45720" rtlCol="0" anchor="ctr" anchorCtr="0">
            <a:noAutofit/>
          </a:bodyPr>
          <a:lstStyle>
            <a:lvl1pPr algn="l" defTabSz="914400" rtl="0" eaLnBrk="1" latinLnBrk="0" hangingPunct="1">
              <a:spcBef>
                <a:spcPct val="0"/>
              </a:spcBef>
              <a:buNone/>
              <a:defRPr lang="en-US" sz="4400" kern="1200" dirty="0">
                <a:solidFill>
                  <a:schemeClr val="tx1"/>
                </a:solidFill>
                <a:latin typeface="+mj-lt"/>
                <a:ea typeface="+mj-ea"/>
                <a:cs typeface="+mj-cs"/>
              </a:defRPr>
            </a:lvl1pPr>
          </a:lstStyle>
          <a:p>
            <a:pPr algn="r" rtl="1"/>
            <a:r>
              <a:rPr lang="fa-IR" sz="2800" dirty="0" smtClean="0">
                <a:solidFill>
                  <a:srgbClr val="C00000"/>
                </a:solidFill>
                <a:cs typeface="B Titr" pitchFamily="2" charset="-78"/>
              </a:rPr>
              <a:t>شناخت (تحقق) درآمد فروش</a:t>
            </a:r>
            <a:br>
              <a:rPr lang="fa-IR" sz="2800" dirty="0" smtClean="0">
                <a:solidFill>
                  <a:srgbClr val="C00000"/>
                </a:solidFill>
                <a:cs typeface="B Titr" pitchFamily="2" charset="-78"/>
              </a:rPr>
            </a:br>
            <a:endParaRPr lang="fa-IR" sz="2800" dirty="0">
              <a:solidFill>
                <a:srgbClr val="C00000"/>
              </a:solidFill>
              <a:cs typeface="B Titr" pitchFamily="2" charset="-78"/>
            </a:endParaRPr>
          </a:p>
        </p:txBody>
      </p:sp>
      <p:sp>
        <p:nvSpPr>
          <p:cNvPr id="5" name="Rectangle 4"/>
          <p:cNvSpPr/>
          <p:nvPr/>
        </p:nvSpPr>
        <p:spPr>
          <a:xfrm>
            <a:off x="4932040" y="1228110"/>
            <a:ext cx="3470004" cy="461665"/>
          </a:xfrm>
          <a:prstGeom prst="rect">
            <a:avLst/>
          </a:prstGeom>
        </p:spPr>
        <p:txBody>
          <a:bodyPr wrap="square">
            <a:spAutoFit/>
          </a:bodyPr>
          <a:lstStyle/>
          <a:p>
            <a:pPr algn="r" rtl="1"/>
            <a:r>
              <a:rPr lang="fa-IR" sz="2400" dirty="0">
                <a:solidFill>
                  <a:srgbClr val="CC9900"/>
                </a:solidFill>
                <a:cs typeface="2  Yekan" pitchFamily="2" charset="-78"/>
              </a:rPr>
              <a:t>تعريف درآمد فروش</a:t>
            </a:r>
            <a:endParaRPr lang="en-US" sz="2400" dirty="0">
              <a:solidFill>
                <a:srgbClr val="CC9900"/>
              </a:solidFill>
              <a:cs typeface="2  Yekan" pitchFamily="2" charset="-78"/>
            </a:endParaRPr>
          </a:p>
        </p:txBody>
      </p:sp>
      <p:sp>
        <p:nvSpPr>
          <p:cNvPr id="6" name="Content Placeholder 1"/>
          <p:cNvSpPr>
            <a:spLocks noGrp="1"/>
          </p:cNvSpPr>
          <p:nvPr>
            <p:ph sz="quarter" idx="4294967295"/>
          </p:nvPr>
        </p:nvSpPr>
        <p:spPr>
          <a:xfrm>
            <a:off x="1115616" y="1788206"/>
            <a:ext cx="7416824" cy="704690"/>
          </a:xfrm>
        </p:spPr>
        <p:txBody>
          <a:bodyPr>
            <a:normAutofit/>
          </a:bodyPr>
          <a:lstStyle/>
          <a:p>
            <a:pPr algn="r" rtl="1">
              <a:buNone/>
            </a:pPr>
            <a:r>
              <a:rPr lang="fa-IR" sz="2400" b="1" dirty="0" smtClean="0">
                <a:solidFill>
                  <a:srgbClr val="C00000"/>
                </a:solidFill>
                <a:cs typeface="2  Titr" pitchFamily="2" charset="-78"/>
              </a:rPr>
              <a:t>تعريف </a:t>
            </a:r>
            <a:r>
              <a:rPr lang="en-US" sz="2400" b="1" dirty="0" smtClean="0">
                <a:solidFill>
                  <a:srgbClr val="C00000"/>
                </a:solidFill>
                <a:cs typeface="2  Titr" pitchFamily="2" charset="-78"/>
              </a:rPr>
              <a:t>American Accounting Association (AAA)</a:t>
            </a:r>
            <a:r>
              <a:rPr lang="fa-IR" sz="2400" b="1" dirty="0" smtClean="0">
                <a:solidFill>
                  <a:srgbClr val="C00000"/>
                </a:solidFill>
                <a:cs typeface="2  Titr" pitchFamily="2" charset="-78"/>
              </a:rPr>
              <a:t>:</a:t>
            </a:r>
          </a:p>
          <a:p>
            <a:pPr algn="r" rtl="1">
              <a:buNone/>
            </a:pPr>
            <a:endParaRPr lang="fa-IR" sz="2400" b="1" dirty="0" smtClean="0">
              <a:solidFill>
                <a:srgbClr val="C00000"/>
              </a:solidFill>
              <a:cs typeface="2  Titr" pitchFamily="2" charset="-78"/>
            </a:endParaRPr>
          </a:p>
        </p:txBody>
      </p:sp>
      <p:sp>
        <p:nvSpPr>
          <p:cNvPr id="7" name="Content Placeholder 1"/>
          <p:cNvSpPr txBox="1">
            <a:spLocks/>
          </p:cNvSpPr>
          <p:nvPr/>
        </p:nvSpPr>
        <p:spPr>
          <a:xfrm>
            <a:off x="1011688" y="2315672"/>
            <a:ext cx="7560840" cy="2151120"/>
          </a:xfrm>
          <a:prstGeom prst="rect">
            <a:avLst/>
          </a:prstGeom>
        </p:spPr>
        <p:txBody>
          <a:bodyPr vert="horz">
            <a:noAutofit/>
          </a:bodyPr>
          <a:lstStyle/>
          <a:p>
            <a:pPr marL="365760" marR="0" lvl="0" indent="-256032" algn="justLow" defTabSz="914400" rtl="1" eaLnBrk="1" fontAlgn="auto" latinLnBrk="0" hangingPunct="1">
              <a:lnSpc>
                <a:spcPct val="100000"/>
              </a:lnSpc>
              <a:spcBef>
                <a:spcPts val="400"/>
              </a:spcBef>
              <a:spcAft>
                <a:spcPts val="0"/>
              </a:spcAft>
              <a:buClr>
                <a:schemeClr val="accent1"/>
              </a:buClr>
              <a:buSzPct val="68000"/>
              <a:buFont typeface="Wingdings 3"/>
              <a:buNone/>
              <a:tabLst/>
              <a:defRPr/>
            </a:pPr>
            <a:r>
              <a:rPr kumimoji="0" lang="fa-IR" sz="4000" b="1" i="0" u="none" strike="noStrike" kern="1200" cap="none" spc="0" normalizeH="0" baseline="0" noProof="0" dirty="0" smtClean="0">
                <a:ln>
                  <a:noFill/>
                </a:ln>
                <a:solidFill>
                  <a:srgbClr val="003300"/>
                </a:solidFill>
                <a:effectLst/>
                <a:uLnTx/>
                <a:uFillTx/>
                <a:latin typeface="IranNastaliq" pitchFamily="18" charset="0"/>
                <a:cs typeface="B Mitra" pitchFamily="2" charset="-78"/>
              </a:rPr>
              <a:t>درآمد فروش بيان پولي تمامي محصولات يا خدمات انتقال يافته توسط واحد انتفاعي به مشتريان آن طي يك دوره مالي است.</a:t>
            </a:r>
          </a:p>
          <a:p>
            <a:pPr marL="365760" marR="0" lvl="0" indent="-256032" algn="justLow" defTabSz="914400" rtl="1"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fa-IR" sz="3600" b="1" i="0" u="none" strike="noStrike" kern="1200" cap="none" spc="0" normalizeH="0" baseline="0" noProof="0" dirty="0">
              <a:ln>
                <a:noFill/>
              </a:ln>
              <a:solidFill>
                <a:srgbClr val="003300"/>
              </a:solidFill>
              <a:effectLst/>
              <a:uLnTx/>
              <a:uFillTx/>
              <a:latin typeface="IranNastaliq" pitchFamily="18" charset="0"/>
              <a:cs typeface="B Mitra" pitchFamily="2" charset="-78"/>
            </a:endParaRPr>
          </a:p>
        </p:txBody>
      </p:sp>
      <p:sp>
        <p:nvSpPr>
          <p:cNvPr id="2" name="Rectangle 1"/>
          <p:cNvSpPr/>
          <p:nvPr/>
        </p:nvSpPr>
        <p:spPr>
          <a:xfrm>
            <a:off x="827584" y="4874384"/>
            <a:ext cx="7744944" cy="1938992"/>
          </a:xfrm>
          <a:prstGeom prst="rect">
            <a:avLst/>
          </a:prstGeom>
        </p:spPr>
        <p:txBody>
          <a:bodyPr wrap="square">
            <a:spAutoFit/>
          </a:bodyPr>
          <a:lstStyle/>
          <a:p>
            <a:pPr marL="109728" algn="justLow" rtl="1">
              <a:spcBef>
                <a:spcPts val="400"/>
              </a:spcBef>
              <a:buClr>
                <a:schemeClr val="accent1"/>
              </a:buClr>
              <a:buSzPct val="68000"/>
              <a:defRPr/>
            </a:pPr>
            <a:r>
              <a:rPr lang="fa-IR" sz="3600" dirty="0">
                <a:solidFill>
                  <a:srgbClr val="FF0000"/>
                </a:solidFill>
                <a:cs typeface="B Titr" pitchFamily="2" charset="-78"/>
              </a:rPr>
              <a:t>انتقاد: </a:t>
            </a:r>
            <a:r>
              <a:rPr lang="fa-IR" sz="2800" dirty="0">
                <a:solidFill>
                  <a:schemeClr val="accent2">
                    <a:lumMod val="75000"/>
                  </a:schemeClr>
                </a:solidFill>
                <a:cs typeface="2  Koodak" pitchFamily="2" charset="-78"/>
              </a:rPr>
              <a:t>در اين تعريف روش درصد پيشرفت كار براي شناسايي درآمد فروش لحاظ نشده است. زيرا، بر اساس اين روش، درآمد فروش قبل از انتقال كالا يا خدمت شناسايي مي گردد.</a:t>
            </a:r>
          </a:p>
        </p:txBody>
      </p:sp>
    </p:spTree>
    <p:extLst>
      <p:ext uri="{BB962C8B-B14F-4D97-AF65-F5344CB8AC3E}">
        <p14:creationId xmlns:p14="http://schemas.microsoft.com/office/powerpoint/2010/main" val="57162563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350043" y="116632"/>
            <a:ext cx="8443914" cy="648072"/>
          </a:xfrm>
        </p:spPr>
        <p:txBody>
          <a:bodyPr>
            <a:normAutofit/>
          </a:bodyPr>
          <a:lstStyle/>
          <a:p>
            <a:pPr algn="r" rtl="1">
              <a:buNone/>
            </a:pPr>
            <a:r>
              <a:rPr lang="fa-IR" sz="2800" b="1" dirty="0" smtClean="0">
                <a:solidFill>
                  <a:schemeClr val="accent6">
                    <a:lumMod val="75000"/>
                  </a:schemeClr>
                </a:solidFill>
                <a:cs typeface="B Titr" pitchFamily="2" charset="-78"/>
              </a:rPr>
              <a:t>تعريف</a:t>
            </a:r>
            <a:r>
              <a:rPr lang="en-US" sz="2800" b="1" dirty="0" smtClean="0">
                <a:solidFill>
                  <a:schemeClr val="accent6">
                    <a:lumMod val="75000"/>
                  </a:schemeClr>
                </a:solidFill>
                <a:cs typeface="B Titr" pitchFamily="2" charset="-78"/>
              </a:rPr>
              <a:t>) </a:t>
            </a:r>
            <a:r>
              <a:rPr lang="fa-IR" sz="2800" b="1" dirty="0" smtClean="0">
                <a:solidFill>
                  <a:schemeClr val="accent6">
                    <a:lumMod val="75000"/>
                  </a:schemeClr>
                </a:solidFill>
                <a:cs typeface="B Titr" pitchFamily="2" charset="-78"/>
              </a:rPr>
              <a:t> </a:t>
            </a:r>
            <a:r>
              <a:rPr lang="en-US" sz="2800" b="1" dirty="0" smtClean="0">
                <a:solidFill>
                  <a:schemeClr val="accent6">
                    <a:lumMod val="75000"/>
                  </a:schemeClr>
                </a:solidFill>
                <a:cs typeface="B Titr" pitchFamily="2" charset="-78"/>
              </a:rPr>
              <a:t>:Financial Accounting Standards Board (FASB</a:t>
            </a:r>
            <a:r>
              <a:rPr lang="fa-IR" sz="2800" b="1" dirty="0" smtClean="0">
                <a:solidFill>
                  <a:schemeClr val="accent6">
                    <a:lumMod val="75000"/>
                  </a:schemeClr>
                </a:solidFill>
                <a:cs typeface="B Titr" pitchFamily="2" charset="-78"/>
              </a:rPr>
              <a:t>‌‌‌</a:t>
            </a:r>
          </a:p>
          <a:p>
            <a:pPr algn="r" rtl="1">
              <a:buNone/>
            </a:pPr>
            <a:endParaRPr lang="en-US" sz="2800" b="1" dirty="0" smtClean="0">
              <a:solidFill>
                <a:schemeClr val="accent6">
                  <a:lumMod val="75000"/>
                </a:schemeClr>
              </a:solidFill>
              <a:cs typeface="B Titr" pitchFamily="2" charset="-78"/>
            </a:endParaRPr>
          </a:p>
          <a:p>
            <a:pPr algn="r" rtl="1">
              <a:buNone/>
            </a:pPr>
            <a:endParaRPr lang="en-US" sz="2800" b="1" dirty="0" smtClean="0">
              <a:solidFill>
                <a:schemeClr val="accent6">
                  <a:lumMod val="75000"/>
                </a:schemeClr>
              </a:solidFill>
              <a:cs typeface="B Titr" pitchFamily="2" charset="-78"/>
            </a:endParaRPr>
          </a:p>
          <a:p>
            <a:pPr algn="r" rtl="1">
              <a:buNone/>
            </a:pPr>
            <a:endParaRPr lang="en-US" sz="2800" b="1" dirty="0" smtClean="0">
              <a:solidFill>
                <a:schemeClr val="accent6">
                  <a:lumMod val="75000"/>
                </a:schemeClr>
              </a:solidFill>
              <a:cs typeface="B Titr" pitchFamily="2" charset="-78"/>
            </a:endParaRPr>
          </a:p>
          <a:p>
            <a:pPr algn="r" rtl="1">
              <a:buNone/>
            </a:pPr>
            <a:endParaRPr lang="en-US" sz="2800" b="1" dirty="0" smtClean="0">
              <a:solidFill>
                <a:schemeClr val="accent6">
                  <a:lumMod val="75000"/>
                </a:schemeClr>
              </a:solidFill>
              <a:cs typeface="B Titr" pitchFamily="2" charset="-78"/>
            </a:endParaRPr>
          </a:p>
          <a:p>
            <a:pPr algn="r" rtl="1">
              <a:buNone/>
            </a:pPr>
            <a:endParaRPr lang="en-US" sz="2800" b="1" dirty="0" smtClean="0">
              <a:solidFill>
                <a:schemeClr val="accent6">
                  <a:lumMod val="75000"/>
                </a:schemeClr>
              </a:solidFill>
              <a:cs typeface="B Titr" pitchFamily="2" charset="-78"/>
            </a:endParaRPr>
          </a:p>
          <a:p>
            <a:pPr algn="r" rtl="1">
              <a:buNone/>
            </a:pPr>
            <a:endParaRPr lang="en-US" sz="2800" b="1" dirty="0" smtClean="0">
              <a:solidFill>
                <a:schemeClr val="accent6">
                  <a:lumMod val="75000"/>
                </a:schemeClr>
              </a:solidFill>
              <a:cs typeface="B Titr" pitchFamily="2" charset="-78"/>
            </a:endParaRPr>
          </a:p>
          <a:p>
            <a:pPr algn="r" rtl="1">
              <a:buNone/>
            </a:pPr>
            <a:endParaRPr lang="en-US" sz="2800" b="1" dirty="0" smtClean="0">
              <a:solidFill>
                <a:schemeClr val="accent6">
                  <a:lumMod val="75000"/>
                </a:schemeClr>
              </a:solidFill>
              <a:cs typeface="B Titr" pitchFamily="2" charset="-78"/>
            </a:endParaRPr>
          </a:p>
          <a:p>
            <a:pPr algn="r" rtl="1">
              <a:buNone/>
            </a:pPr>
            <a:endParaRPr lang="fa-IR" sz="2800" dirty="0" smtClean="0">
              <a:solidFill>
                <a:schemeClr val="accent6">
                  <a:lumMod val="75000"/>
                </a:schemeClr>
              </a:solidFill>
              <a:cs typeface="B Titr" pitchFamily="2" charset="-78"/>
            </a:endParaRPr>
          </a:p>
        </p:txBody>
      </p:sp>
      <p:sp>
        <p:nvSpPr>
          <p:cNvPr id="4" name="Content Placeholder 1"/>
          <p:cNvSpPr txBox="1">
            <a:spLocks/>
          </p:cNvSpPr>
          <p:nvPr/>
        </p:nvSpPr>
        <p:spPr>
          <a:xfrm>
            <a:off x="827584" y="836712"/>
            <a:ext cx="7920880" cy="2664295"/>
          </a:xfrm>
          <a:prstGeom prst="rect">
            <a:avLst/>
          </a:prstGeom>
        </p:spPr>
        <p:txBody>
          <a:bodyPr vert="horz">
            <a:noAutofit/>
          </a:bodyPr>
          <a:lstStyle/>
          <a:p>
            <a:pPr marL="365760" marR="0" lvl="0" indent="-256032" algn="justLow" defTabSz="914400" rtl="1" eaLnBrk="1" fontAlgn="auto" latinLnBrk="0" hangingPunct="1">
              <a:lnSpc>
                <a:spcPct val="100000"/>
              </a:lnSpc>
              <a:spcBef>
                <a:spcPts val="400"/>
              </a:spcBef>
              <a:spcAft>
                <a:spcPts val="0"/>
              </a:spcAft>
              <a:buClr>
                <a:schemeClr val="accent1"/>
              </a:buClr>
              <a:buSzPct val="68000"/>
              <a:buFont typeface="Wingdings 3"/>
              <a:buNone/>
              <a:tabLst/>
              <a:defRPr/>
            </a:pPr>
            <a:r>
              <a:rPr kumimoji="0" lang="fa-IR" sz="3200" b="1" i="0" u="none" strike="noStrike" kern="1200" cap="none" spc="0" normalizeH="0" baseline="0" noProof="0" dirty="0" smtClean="0">
                <a:ln>
                  <a:noFill/>
                </a:ln>
                <a:solidFill>
                  <a:srgbClr val="008000"/>
                </a:solidFill>
                <a:effectLst/>
                <a:uLnTx/>
                <a:uFillTx/>
                <a:cs typeface="B Mitra" pitchFamily="2" charset="-78"/>
              </a:rPr>
              <a:t>درآمد فروش، عبارت است از ورود دارايي به يك واحد انتفاعي يا افزايش داراييهاي موجود آن و يا تسويه يا كاهش بدهيهاي آن يا تركيبي از آنها كه از تحويل يا توليد كالا، ارائه خدمت يا ساير فعاليتهايي كه جزء عمليات اصلي واحد انتفاعي است ناشي شده باشد.</a:t>
            </a:r>
          </a:p>
          <a:p>
            <a:pPr marL="365760" marR="0" lvl="0" indent="-256032" algn="justLow" defTabSz="914400" rtl="1"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fa-IR" sz="2800" b="0" i="0" u="none" strike="noStrike" kern="1200" cap="none" spc="0" normalizeH="0" baseline="0" noProof="0" dirty="0">
              <a:ln>
                <a:noFill/>
              </a:ln>
              <a:solidFill>
                <a:srgbClr val="008000"/>
              </a:solidFill>
              <a:effectLst/>
              <a:uLnTx/>
              <a:uFillTx/>
              <a:cs typeface="B Mitra" pitchFamily="2" charset="-78"/>
            </a:endParaRPr>
          </a:p>
        </p:txBody>
      </p:sp>
      <p:sp>
        <p:nvSpPr>
          <p:cNvPr id="3" name="Rectangle 2"/>
          <p:cNvSpPr/>
          <p:nvPr/>
        </p:nvSpPr>
        <p:spPr>
          <a:xfrm>
            <a:off x="971600" y="3645024"/>
            <a:ext cx="7776864" cy="1938992"/>
          </a:xfrm>
          <a:prstGeom prst="rect">
            <a:avLst/>
          </a:prstGeom>
        </p:spPr>
        <p:txBody>
          <a:bodyPr wrap="square">
            <a:spAutoFit/>
          </a:bodyPr>
          <a:lstStyle/>
          <a:p>
            <a:pPr algn="just" rtl="1">
              <a:buNone/>
            </a:pPr>
            <a:r>
              <a:rPr lang="fa-IR" sz="3600" dirty="0">
                <a:solidFill>
                  <a:srgbClr val="FF0000"/>
                </a:solidFill>
                <a:cs typeface="B Titr" pitchFamily="2" charset="-78"/>
              </a:rPr>
              <a:t>انتقاد: </a:t>
            </a:r>
            <a:r>
              <a:rPr lang="fa-IR" sz="2800" dirty="0">
                <a:solidFill>
                  <a:srgbClr val="003300"/>
                </a:solidFill>
                <a:cs typeface="2  Koodak" pitchFamily="2" charset="-78"/>
              </a:rPr>
              <a:t>اين تعريف، محصول واحد انتفاعي را با دريافتهاي مربوط به آن محصول مربوط مي كند. به بیان دیگر در این تعریف اندازه گیری و زمان شناسایی درآمد فروش با فرایند ایجاد آن مخلوط شده است. </a:t>
            </a:r>
          </a:p>
        </p:txBody>
      </p:sp>
    </p:spTree>
    <p:extLst>
      <p:ext uri="{BB962C8B-B14F-4D97-AF65-F5344CB8AC3E}">
        <p14:creationId xmlns:p14="http://schemas.microsoft.com/office/powerpoint/2010/main" val="175759247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cs typeface="B Zar" panose="00000400000000000000" pitchFamily="2" charset="-78"/>
              </a:defRPr>
            </a:lvl1pPr>
            <a:lvl2pPr marL="742950" indent="-285750" eaLnBrk="0" hangingPunct="0">
              <a:defRPr kumimoji="1" sz="2400">
                <a:solidFill>
                  <a:schemeClr val="tx1"/>
                </a:solidFill>
                <a:latin typeface="Times New Roman" panose="02020603050405020304" pitchFamily="18" charset="0"/>
                <a:cs typeface="B Zar" panose="00000400000000000000" pitchFamily="2" charset="-78"/>
              </a:defRPr>
            </a:lvl2pPr>
            <a:lvl3pPr marL="1143000" indent="-228600" eaLnBrk="0" hangingPunct="0">
              <a:defRPr kumimoji="1" sz="2400">
                <a:solidFill>
                  <a:schemeClr val="tx1"/>
                </a:solidFill>
                <a:latin typeface="Times New Roman" panose="02020603050405020304" pitchFamily="18" charset="0"/>
                <a:cs typeface="B Zar" panose="00000400000000000000" pitchFamily="2" charset="-78"/>
              </a:defRPr>
            </a:lvl3pPr>
            <a:lvl4pPr marL="1600200" indent="-228600" eaLnBrk="0" hangingPunct="0">
              <a:defRPr kumimoji="1" sz="2400">
                <a:solidFill>
                  <a:schemeClr val="tx1"/>
                </a:solidFill>
                <a:latin typeface="Times New Roman" panose="02020603050405020304" pitchFamily="18" charset="0"/>
                <a:cs typeface="B Zar" panose="00000400000000000000" pitchFamily="2" charset="-78"/>
              </a:defRPr>
            </a:lvl4pPr>
            <a:lvl5pPr marL="2057400" indent="-228600" eaLnBrk="0" hangingPunct="0">
              <a:defRPr kumimoji="1" sz="2400">
                <a:solidFill>
                  <a:schemeClr val="tx1"/>
                </a:solidFill>
                <a:latin typeface="Times New Roman" panose="02020603050405020304" pitchFamily="18" charset="0"/>
                <a:cs typeface="B Zar" panose="00000400000000000000" pitchFamily="2" charset="-7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cs typeface="B Zar" panose="00000400000000000000" pitchFamily="2" charset="-7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cs typeface="B Zar" panose="00000400000000000000" pitchFamily="2" charset="-7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cs typeface="B Zar" panose="00000400000000000000" pitchFamily="2" charset="-7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cs typeface="B Zar" panose="00000400000000000000" pitchFamily="2" charset="-78"/>
              </a:defRPr>
            </a:lvl9pPr>
          </a:lstStyle>
          <a:p>
            <a:pPr eaLnBrk="1" hangingPunct="1"/>
            <a:fld id="{2C71EEFC-D508-46BB-8669-B5D3F8DA20B2}" type="slidenum">
              <a:rPr lang="en-US" altLang="fa-IR" sz="1200"/>
              <a:pPr eaLnBrk="1" hangingPunct="1"/>
              <a:t>6</a:t>
            </a:fld>
            <a:endParaRPr lang="en-US" altLang="fa-IR" sz="1200"/>
          </a:p>
        </p:txBody>
      </p:sp>
      <p:sp>
        <p:nvSpPr>
          <p:cNvPr id="2" name="Footer Placeholder 1"/>
          <p:cNvSpPr>
            <a:spLocks noGrp="1"/>
          </p:cNvSpPr>
          <p:nvPr>
            <p:ph type="ftr" sz="quarter" idx="12"/>
          </p:nvPr>
        </p:nvSpPr>
        <p:spPr/>
        <p:txBody>
          <a:bodyPr/>
          <a:lstStyle/>
          <a:p>
            <a:pPr>
              <a:defRPr/>
            </a:pPr>
            <a:endParaRPr lang="en-US"/>
          </a:p>
        </p:txBody>
      </p:sp>
      <p:sp>
        <p:nvSpPr>
          <p:cNvPr id="4" name="TextBox 3"/>
          <p:cNvSpPr txBox="1"/>
          <p:nvPr/>
        </p:nvSpPr>
        <p:spPr>
          <a:xfrm>
            <a:off x="428625" y="1285875"/>
            <a:ext cx="8358188" cy="5570538"/>
          </a:xfrm>
          <a:prstGeom prst="rect">
            <a:avLst/>
          </a:prstGeom>
          <a:noFill/>
        </p:spPr>
        <p:txBody>
          <a:bodyPr rtlCol="1">
            <a:spAutoFit/>
          </a:bodyPr>
          <a:lstStyle/>
          <a:p>
            <a:pPr algn="ctr" rtl="1">
              <a:defRPr/>
            </a:pPr>
            <a:r>
              <a:rPr lang="fa-IR" sz="2800" b="1" u="sng" dirty="0">
                <a:solidFill>
                  <a:schemeClr val="accent2">
                    <a:lumMod val="60000"/>
                    <a:lumOff val="40000"/>
                  </a:schemeClr>
                </a:solidFill>
                <a:cs typeface="Times New Roman" pitchFamily="18" charset="0"/>
              </a:rPr>
              <a:t>اهميت تئوري حسابداري:</a:t>
            </a:r>
          </a:p>
          <a:p>
            <a:pPr algn="just" rtl="1">
              <a:defRPr/>
            </a:pPr>
            <a:endParaRPr lang="fa-IR" b="1" u="sng" dirty="0">
              <a:cs typeface="Times New Roman" pitchFamily="18" charset="0"/>
            </a:endParaRPr>
          </a:p>
          <a:p>
            <a:pPr algn="just" rtl="1">
              <a:defRPr/>
            </a:pPr>
            <a:r>
              <a:rPr lang="fa-IR" b="1" u="sng" dirty="0">
                <a:cs typeface="Times New Roman" pitchFamily="18" charset="0"/>
              </a:rPr>
              <a:t> </a:t>
            </a:r>
            <a:r>
              <a:rPr lang="fa-IR" sz="2800" dirty="0">
                <a:solidFill>
                  <a:srgbClr val="F8F8F8"/>
                </a:solidFill>
                <a:cs typeface="Times New Roman" pitchFamily="18" charset="0"/>
              </a:rPr>
              <a:t>تئوري حسابداري همواره مي تواند در زمينه هاي زير بطور موثر ياري دهنده باشد</a:t>
            </a:r>
          </a:p>
          <a:p>
            <a:pPr algn="just" rtl="1">
              <a:defRPr/>
            </a:pPr>
            <a:endParaRPr lang="fa-IR" sz="2800" dirty="0">
              <a:solidFill>
                <a:srgbClr val="F8F8F8"/>
              </a:solidFill>
              <a:cs typeface="Times New Roman" pitchFamily="18" charset="0"/>
            </a:endParaRPr>
          </a:p>
          <a:p>
            <a:pPr marL="457200" indent="-457200" algn="just" rtl="1">
              <a:buFont typeface="+mj-lt"/>
              <a:buAutoNum type="arabicPeriod"/>
              <a:defRPr/>
            </a:pPr>
            <a:r>
              <a:rPr lang="fa-IR" sz="2800" dirty="0">
                <a:solidFill>
                  <a:srgbClr val="F8F8F8"/>
                </a:solidFill>
                <a:cs typeface="Times New Roman" pitchFamily="18" charset="0"/>
              </a:rPr>
              <a:t> درك بهتر نحوه تدوين قواعد حسابداري در چارچوب ساختار حسابداري مالي.</a:t>
            </a:r>
          </a:p>
          <a:p>
            <a:pPr marL="457200" indent="-457200" algn="just" rtl="1">
              <a:buFont typeface="+mj-lt"/>
              <a:buAutoNum type="arabicPeriod"/>
              <a:defRPr/>
            </a:pPr>
            <a:endParaRPr lang="fa-IR" sz="2800" dirty="0">
              <a:solidFill>
                <a:srgbClr val="F8F8F8"/>
              </a:solidFill>
              <a:cs typeface="Times New Roman" pitchFamily="18" charset="0"/>
            </a:endParaRPr>
          </a:p>
          <a:p>
            <a:pPr marL="457200" indent="-457200" algn="just" rtl="1">
              <a:buFont typeface="+mj-lt"/>
              <a:buAutoNum type="arabicPeriod"/>
              <a:defRPr/>
            </a:pPr>
            <a:r>
              <a:rPr lang="fa-IR" sz="2800" dirty="0">
                <a:solidFill>
                  <a:srgbClr val="F8F8F8"/>
                </a:solidFill>
                <a:cs typeface="Times New Roman" pitchFamily="18" charset="0"/>
              </a:rPr>
              <a:t> فراهم كردن زمينه بهبود در فرايند تدوين استاندارد هاي جديد.</a:t>
            </a:r>
          </a:p>
          <a:p>
            <a:pPr marL="457200" indent="-457200" algn="just" rtl="1">
              <a:buFont typeface="+mj-lt"/>
              <a:buAutoNum type="arabicPeriod"/>
              <a:defRPr/>
            </a:pPr>
            <a:endParaRPr lang="fa-IR" sz="2800" dirty="0">
              <a:solidFill>
                <a:srgbClr val="F8F8F8"/>
              </a:solidFill>
              <a:cs typeface="Times New Roman" pitchFamily="18" charset="0"/>
            </a:endParaRPr>
          </a:p>
          <a:p>
            <a:pPr marL="457200" indent="-457200" algn="just" rtl="1">
              <a:buFont typeface="+mj-lt"/>
              <a:buAutoNum type="arabicPeriod"/>
              <a:defRPr/>
            </a:pPr>
            <a:r>
              <a:rPr lang="fa-IR" sz="2800" dirty="0">
                <a:solidFill>
                  <a:srgbClr val="F8F8F8"/>
                </a:solidFill>
                <a:cs typeface="Times New Roman" pitchFamily="18" charset="0"/>
              </a:rPr>
              <a:t> يكپارچه كردن استانداردهاي حسابداري درسطح ملي وهمچنين در سطح بين المللي</a:t>
            </a:r>
            <a:r>
              <a:rPr lang="fa-IR" dirty="0">
                <a:solidFill>
                  <a:srgbClr val="F8F8F8"/>
                </a:solidFill>
                <a:cs typeface="Times New Roman" pitchFamily="18" charset="0"/>
              </a:rPr>
              <a:t>.</a:t>
            </a:r>
          </a:p>
          <a:p>
            <a:pPr marL="457200" indent="-457200" algn="just" rtl="1">
              <a:buFont typeface="+mj-lt"/>
              <a:buAutoNum type="arabicPeriod"/>
              <a:defRPr/>
            </a:pPr>
            <a:endParaRPr lang="fa-IR" dirty="0"/>
          </a:p>
        </p:txBody>
      </p:sp>
    </p:spTree>
  </p:cSld>
  <p:clrMapOvr>
    <a:masterClrMapping/>
  </p:clrMapOvr>
  <p:transition spd="slow">
    <p:cut thruBlk="1"/>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2555776" y="1445876"/>
            <a:ext cx="6480720" cy="523220"/>
          </a:xfrm>
          <a:prstGeom prst="rect">
            <a:avLst/>
          </a:prstGeom>
        </p:spPr>
        <p:txBody>
          <a:bodyPr wrap="square">
            <a:spAutoFit/>
          </a:bodyPr>
          <a:lstStyle/>
          <a:p>
            <a:pPr algn="r" rtl="1">
              <a:buNone/>
            </a:pPr>
            <a:r>
              <a:rPr lang="fa-IR" sz="2800" b="1" dirty="0">
                <a:solidFill>
                  <a:srgbClr val="FF0000"/>
                </a:solidFill>
                <a:cs typeface="B Titr" pitchFamily="2" charset="-78"/>
              </a:rPr>
              <a:t>تعريف  </a:t>
            </a:r>
            <a:r>
              <a:rPr lang="en-US" sz="2800" b="1" dirty="0">
                <a:solidFill>
                  <a:srgbClr val="FF0000"/>
                </a:solidFill>
                <a:cs typeface="B Titr" pitchFamily="2" charset="-78"/>
              </a:rPr>
              <a:t>APB)</a:t>
            </a:r>
            <a:r>
              <a:rPr lang="fa-IR" sz="2800" b="1" dirty="0">
                <a:solidFill>
                  <a:srgbClr val="FF0000"/>
                </a:solidFill>
                <a:cs typeface="B Titr" pitchFamily="2" charset="-78"/>
              </a:rPr>
              <a:t>) </a:t>
            </a:r>
            <a:r>
              <a:rPr lang="en-US" sz="2800" b="1" dirty="0">
                <a:solidFill>
                  <a:srgbClr val="FF0000"/>
                </a:solidFill>
                <a:cs typeface="B Titr" pitchFamily="2" charset="-78"/>
              </a:rPr>
              <a:t>Accounting Principles Board</a:t>
            </a:r>
            <a:r>
              <a:rPr lang="fa-IR" sz="2800" b="1" dirty="0">
                <a:solidFill>
                  <a:srgbClr val="FF0000"/>
                </a:solidFill>
                <a:cs typeface="B Titr" pitchFamily="2" charset="-78"/>
              </a:rPr>
              <a:t>:</a:t>
            </a:r>
          </a:p>
        </p:txBody>
      </p:sp>
      <p:sp>
        <p:nvSpPr>
          <p:cNvPr id="7" name="Content Placeholder 1"/>
          <p:cNvSpPr txBox="1">
            <a:spLocks noGrp="1"/>
          </p:cNvSpPr>
          <p:nvPr>
            <p:ph type="title"/>
          </p:nvPr>
        </p:nvSpPr>
        <p:spPr>
          <a:xfrm>
            <a:off x="1835696" y="2057658"/>
            <a:ext cx="7079704" cy="2520280"/>
          </a:xfrm>
          <a:prstGeom prst="rect">
            <a:avLst/>
          </a:prstGeom>
        </p:spPr>
        <p:txBody>
          <a:bodyPr vert="horz">
            <a:normAutofit/>
          </a:bodyPr>
          <a:lstStyle/>
          <a:p>
            <a:pPr marL="365760" marR="0" lvl="0" indent="-256032" algn="justLow" defTabSz="914400" rtl="1" eaLnBrk="1" fontAlgn="auto" latinLnBrk="0" hangingPunct="1">
              <a:lnSpc>
                <a:spcPct val="100000"/>
              </a:lnSpc>
              <a:spcBef>
                <a:spcPts val="400"/>
              </a:spcBef>
              <a:spcAft>
                <a:spcPts val="0"/>
              </a:spcAft>
              <a:buClr>
                <a:schemeClr val="accent1"/>
              </a:buClr>
              <a:buSzPct val="68000"/>
              <a:buFont typeface="Wingdings 3"/>
              <a:buNone/>
              <a:tabLst/>
              <a:defRPr/>
            </a:pPr>
            <a:r>
              <a:rPr kumimoji="0" lang="fa-IR" sz="2800" b="1" i="0" u="none" strike="noStrike" kern="1200" cap="none" spc="0" normalizeH="0" baseline="0" noProof="0" dirty="0" smtClean="0">
                <a:ln>
                  <a:noFill/>
                </a:ln>
                <a:solidFill>
                  <a:srgbClr val="002060"/>
                </a:solidFill>
                <a:effectLst/>
                <a:uLnTx/>
                <a:uFillTx/>
                <a:latin typeface="+mn-lt"/>
                <a:ea typeface="+mn-ea"/>
                <a:cs typeface="B Mitra" pitchFamily="2" charset="-78"/>
              </a:rPr>
              <a:t>افزايش ناخالص در داراييها يا كاهش ناخالص در بدهيها كه بر اساس اصول پذيرفته شده حسابداري شناسايي و اندازه گيري شده و منتج از فعاليت هاي انتفاعي واحد است و موجب تغيير حقوق صاحبان سرمايه مي شود</a:t>
            </a:r>
          </a:p>
          <a:p>
            <a:pPr marL="365760" marR="0" lvl="0" indent="-256032" algn="justLow" defTabSz="914400" rtl="1"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fa-IR" sz="2700" b="0" i="0" u="none" strike="noStrike" kern="1200" cap="none" spc="0" normalizeH="0" baseline="0" noProof="0" dirty="0">
              <a:ln>
                <a:noFill/>
              </a:ln>
              <a:solidFill>
                <a:srgbClr val="002060"/>
              </a:solidFill>
              <a:effectLst/>
              <a:uLnTx/>
              <a:uFillTx/>
              <a:latin typeface="+mn-lt"/>
              <a:ea typeface="+mn-ea"/>
              <a:cs typeface="B Mitra" pitchFamily="2" charset="-78"/>
            </a:endParaRPr>
          </a:p>
        </p:txBody>
      </p:sp>
      <p:sp>
        <p:nvSpPr>
          <p:cNvPr id="8" name="Rectangle 7"/>
          <p:cNvSpPr/>
          <p:nvPr/>
        </p:nvSpPr>
        <p:spPr>
          <a:xfrm>
            <a:off x="395536" y="4725144"/>
            <a:ext cx="8424936" cy="1384995"/>
          </a:xfrm>
          <a:prstGeom prst="rect">
            <a:avLst/>
          </a:prstGeom>
        </p:spPr>
        <p:txBody>
          <a:bodyPr wrap="square">
            <a:spAutoFit/>
          </a:bodyPr>
          <a:lstStyle/>
          <a:p>
            <a:pPr algn="just" rtl="1">
              <a:buNone/>
            </a:pPr>
            <a:r>
              <a:rPr lang="fa-IR" sz="2800" dirty="0">
                <a:solidFill>
                  <a:srgbClr val="FF0000"/>
                </a:solidFill>
                <a:cs typeface="B Titr" pitchFamily="2" charset="-78"/>
              </a:rPr>
              <a:t>انتقاد: </a:t>
            </a:r>
            <a:r>
              <a:rPr lang="fa-IR" sz="2800" dirty="0" smtClean="0">
                <a:solidFill>
                  <a:srgbClr val="CC3300"/>
                </a:solidFill>
                <a:cs typeface="2  Koodak" pitchFamily="2" charset="-78"/>
              </a:rPr>
              <a:t>اگرچه </a:t>
            </a:r>
            <a:r>
              <a:rPr lang="fa-IR" sz="2800" dirty="0">
                <a:solidFill>
                  <a:srgbClr val="CC3300"/>
                </a:solidFill>
                <a:cs typeface="2  Koodak" pitchFamily="2" charset="-78"/>
              </a:rPr>
              <a:t>در تعریف بالا درآمد فروش را با ثبت دوطرفه حسابها مربوط می کند و موارد ذکر شده در آن صحیح است اما در اين تعريف ماهيت درآمد فروش روشن نشده است. </a:t>
            </a:r>
          </a:p>
        </p:txBody>
      </p:sp>
    </p:spTree>
    <p:extLst>
      <p:ext uri="{BB962C8B-B14F-4D97-AF65-F5344CB8AC3E}">
        <p14:creationId xmlns:p14="http://schemas.microsoft.com/office/powerpoint/2010/main" val="20101943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dirty="0" smtClean="0">
                <a:solidFill>
                  <a:srgbClr val="C00000"/>
                </a:solidFill>
                <a:cs typeface="B Titr" pitchFamily="2" charset="-78"/>
              </a:rPr>
              <a:t>شناسایی (ثبت) درآمد فروش</a:t>
            </a:r>
            <a:r>
              <a:rPr lang="fa-IR" dirty="0" smtClean="0">
                <a:solidFill>
                  <a:srgbClr val="C00000"/>
                </a:solidFill>
                <a:latin typeface="Calibri"/>
                <a:cs typeface="B Titr" pitchFamily="2" charset="-78"/>
              </a:rPr>
              <a:t>¹</a:t>
            </a:r>
            <a:endParaRPr lang="en-US" dirty="0">
              <a:solidFill>
                <a:srgbClr val="C00000"/>
              </a:solidFill>
              <a:cs typeface="B Titr" pitchFamily="2" charset="-78"/>
            </a:endParaRPr>
          </a:p>
        </p:txBody>
      </p:sp>
      <p:sp>
        <p:nvSpPr>
          <p:cNvPr id="3" name="Content Placeholder 2"/>
          <p:cNvSpPr>
            <a:spLocks noGrp="1"/>
          </p:cNvSpPr>
          <p:nvPr>
            <p:ph idx="4294967295"/>
          </p:nvPr>
        </p:nvSpPr>
        <p:spPr/>
        <p:txBody>
          <a:bodyPr>
            <a:normAutofit/>
          </a:bodyPr>
          <a:lstStyle/>
          <a:p>
            <a:pPr algn="r">
              <a:buNone/>
            </a:pPr>
            <a:r>
              <a:rPr lang="fa-IR" sz="2800" dirty="0" smtClean="0">
                <a:solidFill>
                  <a:schemeClr val="tx1">
                    <a:lumMod val="95000"/>
                    <a:lumOff val="5000"/>
                  </a:schemeClr>
                </a:solidFill>
                <a:cs typeface="B Nazanin" pitchFamily="2" charset="-78"/>
              </a:rPr>
              <a:t>از آنجا که بایدهر یک از اجزای تشکیل دهنده درآمد را به شیوه ای دقیق و درست درک کرد، با پاسخ دادن به پرسش های زیر مفهوم درآمد را روشن می نماییم:</a:t>
            </a:r>
          </a:p>
          <a:p>
            <a:pPr algn="r">
              <a:buNone/>
            </a:pPr>
            <a:r>
              <a:rPr lang="fa-IR" sz="2800" dirty="0" smtClean="0">
                <a:solidFill>
                  <a:schemeClr val="tx1">
                    <a:lumMod val="95000"/>
                    <a:lumOff val="5000"/>
                  </a:schemeClr>
                </a:solidFill>
                <a:cs typeface="B Nazanin" pitchFamily="2" charset="-78"/>
              </a:rPr>
              <a:t>1-ماهیت درآمد چیست؟</a:t>
            </a:r>
          </a:p>
          <a:p>
            <a:pPr algn="r">
              <a:buNone/>
            </a:pPr>
            <a:r>
              <a:rPr lang="fa-IR" sz="2800" dirty="0" smtClean="0">
                <a:solidFill>
                  <a:schemeClr val="tx1">
                    <a:lumMod val="95000"/>
                    <a:lumOff val="5000"/>
                  </a:schemeClr>
                </a:solidFill>
                <a:cs typeface="B Nazanin" pitchFamily="2" charset="-78"/>
              </a:rPr>
              <a:t>2-در واژه درآمد چه چیزهایی می توان گنجانید؟</a:t>
            </a:r>
          </a:p>
          <a:p>
            <a:pPr algn="r">
              <a:buNone/>
            </a:pPr>
            <a:r>
              <a:rPr lang="fa-IR" sz="2800" dirty="0" smtClean="0">
                <a:solidFill>
                  <a:schemeClr val="tx1">
                    <a:lumMod val="95000"/>
                    <a:lumOff val="5000"/>
                  </a:schemeClr>
                </a:solidFill>
                <a:cs typeface="B Nazanin" pitchFamily="2" charset="-78"/>
              </a:rPr>
              <a:t>3-چگونه باید درآمد را محاسبه کرد؟</a:t>
            </a:r>
          </a:p>
          <a:p>
            <a:pPr algn="r">
              <a:buNone/>
            </a:pPr>
            <a:r>
              <a:rPr lang="fa-IR" sz="2800" dirty="0" smtClean="0">
                <a:solidFill>
                  <a:schemeClr val="tx1">
                    <a:lumMod val="95000"/>
                    <a:lumOff val="5000"/>
                  </a:schemeClr>
                </a:solidFill>
                <a:cs typeface="B Nazanin" pitchFamily="2" charset="-78"/>
              </a:rPr>
              <a:t>4-در چه زمانی درآمد بدست می آید و با توجه به هدف های حسابداری چه زمانی باید آن را گزارش کرد؟ </a:t>
            </a:r>
          </a:p>
        </p:txBody>
      </p:sp>
      <p:sp>
        <p:nvSpPr>
          <p:cNvPr id="4" name="Footer Placeholder 3"/>
          <p:cNvSpPr>
            <a:spLocks noGrp="1"/>
          </p:cNvSpPr>
          <p:nvPr>
            <p:ph type="ftr" sz="quarter" idx="4294967295"/>
          </p:nvPr>
        </p:nvSpPr>
        <p:spPr>
          <a:xfrm>
            <a:off x="1000100" y="5929330"/>
            <a:ext cx="2895600" cy="714356"/>
          </a:xfrm>
        </p:spPr>
        <p:txBody>
          <a:bodyPr>
            <a:normAutofit fontScale="85000" lnSpcReduction="20000"/>
          </a:bodyPr>
          <a:lstStyle/>
          <a:p>
            <a:r>
              <a:rPr lang="en-US" sz="2000" dirty="0" smtClean="0">
                <a:solidFill>
                  <a:srgbClr val="002060"/>
                </a:solidFill>
                <a:cs typeface="B Nazanin" pitchFamily="2" charset="-78"/>
              </a:rPr>
              <a:t>1-Recognition,Realization</a:t>
            </a:r>
            <a:endParaRPr lang="en-US" sz="2000" dirty="0">
              <a:solidFill>
                <a:srgbClr val="002060"/>
              </a:solidFill>
              <a:cs typeface="B Nazanin" pitchFamily="2" charset="-78"/>
            </a:endParaRPr>
          </a:p>
        </p:txBody>
      </p:sp>
    </p:spTree>
    <p:extLst>
      <p:ext uri="{BB962C8B-B14F-4D97-AF65-F5344CB8AC3E}">
        <p14:creationId xmlns:p14="http://schemas.microsoft.com/office/powerpoint/2010/main" val="3051448401"/>
      </p:ext>
    </p:extLst>
  </p:cSld>
  <p:clrMapOvr>
    <a:masterClrMapping/>
  </p:clrMapOvr>
  <p:transition spd="med">
    <p:wheel spokes="1"/>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solidFill>
                  <a:srgbClr val="FF0000"/>
                </a:solidFill>
                <a:cs typeface="B Titr" pitchFamily="2" charset="-78"/>
              </a:rPr>
              <a:t>1-</a:t>
            </a:r>
            <a:r>
              <a:rPr lang="en-US" dirty="0">
                <a:solidFill>
                  <a:srgbClr val="FF0000"/>
                </a:solidFill>
                <a:cs typeface="B Titr" pitchFamily="2" charset="-78"/>
              </a:rPr>
              <a:t> </a:t>
            </a:r>
            <a:r>
              <a:rPr lang="fa-IR" dirty="0" smtClean="0">
                <a:solidFill>
                  <a:srgbClr val="FF0000"/>
                </a:solidFill>
                <a:cs typeface="B Titr" pitchFamily="2" charset="-78"/>
              </a:rPr>
              <a:t>ماهیت درآمد فروش؟</a:t>
            </a:r>
            <a:endParaRPr lang="en-US" dirty="0">
              <a:solidFill>
                <a:srgbClr val="FF0000"/>
              </a:solidFill>
              <a:cs typeface="B Titr" pitchFamily="2" charset="-78"/>
            </a:endParaRPr>
          </a:p>
        </p:txBody>
      </p:sp>
      <p:sp>
        <p:nvSpPr>
          <p:cNvPr id="3" name="Content Placeholder 2"/>
          <p:cNvSpPr>
            <a:spLocks noGrp="1"/>
          </p:cNvSpPr>
          <p:nvPr>
            <p:ph idx="4294967295"/>
          </p:nvPr>
        </p:nvSpPr>
        <p:spPr>
          <a:xfrm>
            <a:off x="683568" y="1596413"/>
            <a:ext cx="8155632" cy="2840699"/>
          </a:xfrm>
        </p:spPr>
        <p:txBody>
          <a:bodyPr>
            <a:noAutofit/>
          </a:bodyPr>
          <a:lstStyle/>
          <a:p>
            <a:pPr algn="r">
              <a:buNone/>
            </a:pPr>
            <a:r>
              <a:rPr lang="fa-IR" dirty="0" smtClean="0">
                <a:solidFill>
                  <a:schemeClr val="tx2">
                    <a:lumMod val="50000"/>
                  </a:schemeClr>
                </a:solidFill>
                <a:cs typeface="B Nazanin" pitchFamily="2" charset="-78"/>
              </a:rPr>
              <a:t>در اساسی ترین شکل خود، درآمد عبارت است از افزایش سود</a:t>
            </a:r>
          </a:p>
          <a:p>
            <a:pPr algn="r">
              <a:buNone/>
            </a:pPr>
            <a:r>
              <a:rPr lang="fa-IR" dirty="0" smtClean="0">
                <a:solidFill>
                  <a:schemeClr val="tx2">
                    <a:lumMod val="50000"/>
                  </a:schemeClr>
                </a:solidFill>
                <a:cs typeface="B Nazanin" pitchFamily="2" charset="-78"/>
              </a:rPr>
              <a:t>درآمد، همانند سود یک فرآیند مبتنی بر جریان است (ایجاد کالا یا ارائه خدمت به وسیله یک شرکت طی </a:t>
            </a:r>
            <a:r>
              <a:rPr lang="fa-IR" dirty="0">
                <a:solidFill>
                  <a:schemeClr val="tx2">
                    <a:lumMod val="50000"/>
                  </a:schemeClr>
                </a:solidFill>
                <a:cs typeface="B Nazanin" pitchFamily="2" charset="-78"/>
              </a:rPr>
              <a:t>ی</a:t>
            </a:r>
            <a:r>
              <a:rPr lang="fa-IR" dirty="0" smtClean="0">
                <a:solidFill>
                  <a:schemeClr val="tx2">
                    <a:lumMod val="50000"/>
                  </a:schemeClr>
                </a:solidFill>
                <a:cs typeface="B Nazanin" pitchFamily="2" charset="-78"/>
              </a:rPr>
              <a:t>ک دوره زمانی خاص) </a:t>
            </a:r>
            <a:endParaRPr lang="en-US" dirty="0">
              <a:solidFill>
                <a:schemeClr val="tx2">
                  <a:lumMod val="50000"/>
                </a:schemeClr>
              </a:solidFill>
              <a:cs typeface="B Nazanin" pitchFamily="2" charset="-78"/>
            </a:endParaRPr>
          </a:p>
        </p:txBody>
      </p:sp>
    </p:spTree>
    <p:extLst>
      <p:ext uri="{BB962C8B-B14F-4D97-AF65-F5344CB8AC3E}">
        <p14:creationId xmlns:p14="http://schemas.microsoft.com/office/powerpoint/2010/main" val="285908900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54176" cy="1143000"/>
          </a:xfrm>
        </p:spPr>
        <p:txBody>
          <a:bodyPr>
            <a:noAutofit/>
          </a:bodyPr>
          <a:lstStyle/>
          <a:p>
            <a:pPr algn="r"/>
            <a:r>
              <a:rPr lang="fa-IR" sz="3600" dirty="0" smtClean="0">
                <a:solidFill>
                  <a:srgbClr val="FF0000"/>
                </a:solidFill>
                <a:cs typeface="B Titr" pitchFamily="2" charset="-78"/>
              </a:rPr>
              <a:t>2-در واژه درآمد چه چیزهایی می توان گنجانید؟</a:t>
            </a:r>
            <a:endParaRPr lang="en-US" sz="3600" dirty="0">
              <a:solidFill>
                <a:srgbClr val="FF0000"/>
              </a:solidFill>
              <a:cs typeface="B Titr" pitchFamily="2" charset="-78"/>
            </a:endParaRPr>
          </a:p>
        </p:txBody>
      </p:sp>
      <p:sp>
        <p:nvSpPr>
          <p:cNvPr id="3" name="Content Placeholder 2"/>
          <p:cNvSpPr>
            <a:spLocks noGrp="1"/>
          </p:cNvSpPr>
          <p:nvPr>
            <p:ph idx="4294967295"/>
          </p:nvPr>
        </p:nvSpPr>
        <p:spPr/>
        <p:txBody>
          <a:bodyPr>
            <a:normAutofit/>
          </a:bodyPr>
          <a:lstStyle/>
          <a:p>
            <a:pPr algn="justLow" rtl="1">
              <a:buNone/>
            </a:pPr>
            <a:r>
              <a:rPr lang="fa-IR" sz="4400" dirty="0" smtClean="0">
                <a:cs typeface="B Nazanin" pitchFamily="2" charset="-78"/>
              </a:rPr>
              <a:t> بطور کلی همه فعالیت ها، چه عمده و چه جزئی که در زمینه ایجاد ثروت به وسیله شرکت انجام می شود باید در گروه درآمد های عمومی گنجانید.</a:t>
            </a:r>
            <a:endParaRPr lang="en-US" sz="4400" dirty="0">
              <a:cs typeface="B Nazanin" pitchFamily="2" charset="-78"/>
            </a:endParaRPr>
          </a:p>
        </p:txBody>
      </p:sp>
    </p:spTree>
    <p:extLst>
      <p:ext uri="{BB962C8B-B14F-4D97-AF65-F5344CB8AC3E}">
        <p14:creationId xmlns:p14="http://schemas.microsoft.com/office/powerpoint/2010/main" val="165811584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dirty="0" smtClean="0">
                <a:solidFill>
                  <a:srgbClr val="FF0000"/>
                </a:solidFill>
                <a:cs typeface="B Titr" pitchFamily="2" charset="-78"/>
              </a:rPr>
              <a:t>3-چگونه باید درآمد را محاسبه کرد؟</a:t>
            </a:r>
            <a:endParaRPr lang="en-US" dirty="0">
              <a:solidFill>
                <a:srgbClr val="FF0000"/>
              </a:solidFill>
              <a:cs typeface="B Titr" pitchFamily="2" charset="-78"/>
            </a:endParaRPr>
          </a:p>
        </p:txBody>
      </p:sp>
      <p:sp>
        <p:nvSpPr>
          <p:cNvPr id="3" name="Content Placeholder 2"/>
          <p:cNvSpPr>
            <a:spLocks noGrp="1"/>
          </p:cNvSpPr>
          <p:nvPr>
            <p:ph idx="4294967295"/>
          </p:nvPr>
        </p:nvSpPr>
        <p:spPr/>
        <p:txBody>
          <a:bodyPr>
            <a:normAutofit/>
          </a:bodyPr>
          <a:lstStyle/>
          <a:p>
            <a:pPr algn="justLow" rtl="1">
              <a:buNone/>
            </a:pPr>
            <a:r>
              <a:rPr lang="fa-IR" sz="3600" b="1" dirty="0" smtClean="0">
                <a:solidFill>
                  <a:srgbClr val="00133A"/>
                </a:solidFill>
                <a:cs typeface="B Nazanin" pitchFamily="2" charset="-78"/>
              </a:rPr>
              <a:t>درآمد، به هر شکلی تعریف شود، مقدار آن به وسیله مبادله محصول یا خدمت انجام می شود.این ارزش مورد معامله نشان دهنده معادل نقد یا ارزش فعلی پول های مورد ادعاست که در نهایت در سایه این رویداد مالی دریافت خواهد شد.</a:t>
            </a:r>
            <a:endParaRPr lang="en-US" sz="3600" b="1" dirty="0">
              <a:solidFill>
                <a:srgbClr val="00133A"/>
              </a:solidFill>
              <a:cs typeface="B Nazanin" pitchFamily="2" charset="-78"/>
            </a:endParaRPr>
          </a:p>
        </p:txBody>
      </p:sp>
    </p:spTree>
    <p:extLst>
      <p:ext uri="{BB962C8B-B14F-4D97-AF65-F5344CB8AC3E}">
        <p14:creationId xmlns:p14="http://schemas.microsoft.com/office/powerpoint/2010/main" val="16604385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r" rtl="1"/>
            <a:r>
              <a:rPr lang="fa-IR" sz="3200" dirty="0" smtClean="0">
                <a:solidFill>
                  <a:srgbClr val="FF0000"/>
                </a:solidFill>
                <a:cs typeface="B Titr" pitchFamily="2" charset="-78"/>
              </a:rPr>
              <a:t>4-در چه زمانی درآمد شناسایی می شود؟</a:t>
            </a:r>
            <a:endParaRPr lang="en-US" sz="3200" dirty="0">
              <a:solidFill>
                <a:srgbClr val="FF0000"/>
              </a:solidFill>
              <a:cs typeface="B Titr" pitchFamily="2" charset="-78"/>
            </a:endParaRPr>
          </a:p>
        </p:txBody>
      </p:sp>
      <p:sp>
        <p:nvSpPr>
          <p:cNvPr id="3" name="Content Placeholder 2"/>
          <p:cNvSpPr>
            <a:spLocks noGrp="1"/>
          </p:cNvSpPr>
          <p:nvPr>
            <p:ph idx="4294967295"/>
          </p:nvPr>
        </p:nvSpPr>
        <p:spPr>
          <a:xfrm>
            <a:off x="683568" y="1484784"/>
            <a:ext cx="8250120" cy="4608512"/>
          </a:xfrm>
        </p:spPr>
        <p:txBody>
          <a:bodyPr>
            <a:noAutofit/>
          </a:bodyPr>
          <a:lstStyle/>
          <a:p>
            <a:pPr algn="justLow" rtl="1">
              <a:buNone/>
            </a:pPr>
            <a:r>
              <a:rPr lang="fa-IR" b="1" dirty="0" smtClean="0">
                <a:solidFill>
                  <a:schemeClr val="tx1">
                    <a:lumMod val="85000"/>
                    <a:lumOff val="15000"/>
                  </a:schemeClr>
                </a:solidFill>
                <a:cs typeface="B Nazanin" pitchFamily="2" charset="-78"/>
              </a:rPr>
              <a:t>بطور خلاصه باید گفت طبق اصول پذیرفته شده حسابداری درآمد و درنتیجه سود را زمانی که معیار های زیر وجود دارند باید شناسایی کرد:</a:t>
            </a:r>
          </a:p>
          <a:p>
            <a:pPr algn="justLow" rtl="1">
              <a:buNone/>
            </a:pPr>
            <a:r>
              <a:rPr lang="fa-IR" sz="2800" b="1" dirty="0" smtClean="0">
                <a:solidFill>
                  <a:schemeClr val="tx1">
                    <a:lumMod val="85000"/>
                    <a:lumOff val="15000"/>
                  </a:schemeClr>
                </a:solidFill>
                <a:cs typeface="B Nazanin" pitchFamily="2" charset="-78"/>
              </a:rPr>
              <a:t>1- شرکت ارزش اقتصاد محصولات خود را افزایش داده باشد.</a:t>
            </a:r>
          </a:p>
          <a:p>
            <a:pPr algn="justLow" rtl="1">
              <a:buNone/>
            </a:pPr>
            <a:r>
              <a:rPr lang="fa-IR" sz="2800" b="1" dirty="0" smtClean="0">
                <a:solidFill>
                  <a:schemeClr val="tx1">
                    <a:lumMod val="85000"/>
                    <a:lumOff val="15000"/>
                  </a:schemeClr>
                </a:solidFill>
                <a:cs typeface="B Nazanin" pitchFamily="2" charset="-78"/>
              </a:rPr>
              <a:t>2-مقدار درآمد باید به گونه ای باشد که بتوان آن را اندازه گیری (محاسبه) کرد.</a:t>
            </a:r>
          </a:p>
          <a:p>
            <a:pPr algn="justLow" rtl="1">
              <a:buNone/>
            </a:pPr>
            <a:r>
              <a:rPr lang="fa-IR" sz="2800" b="1" dirty="0" smtClean="0">
                <a:solidFill>
                  <a:schemeClr val="tx1">
                    <a:lumMod val="85000"/>
                    <a:lumOff val="15000"/>
                  </a:schemeClr>
                </a:solidFill>
                <a:cs typeface="B Nazanin" pitchFamily="2" charset="-78"/>
              </a:rPr>
              <a:t>3-فرآیند محاسبه باید قابل تایید وعاری از تعصب باشد.</a:t>
            </a:r>
          </a:p>
          <a:p>
            <a:pPr algn="justLow" rtl="1">
              <a:buNone/>
            </a:pPr>
            <a:r>
              <a:rPr lang="fa-IR" sz="2800" b="1" dirty="0" smtClean="0">
                <a:solidFill>
                  <a:schemeClr val="tx1">
                    <a:lumMod val="85000"/>
                    <a:lumOff val="15000"/>
                  </a:schemeClr>
                </a:solidFill>
                <a:cs typeface="B Nazanin" pitchFamily="2" charset="-78"/>
              </a:rPr>
              <a:t>4-بتوان هزینه های مربوط را به صورت نسبتاً دقیقی تعیین کرد.</a:t>
            </a:r>
            <a:r>
              <a:rPr lang="fa-IR" sz="3600" b="1" dirty="0" smtClean="0">
                <a:solidFill>
                  <a:schemeClr val="tx1">
                    <a:lumMod val="85000"/>
                    <a:lumOff val="15000"/>
                  </a:schemeClr>
                </a:solidFill>
                <a:cs typeface="B Nazanin" pitchFamily="2" charset="-78"/>
              </a:rPr>
              <a:t>  </a:t>
            </a:r>
            <a:endParaRPr lang="en-US" sz="3600" b="1" dirty="0">
              <a:solidFill>
                <a:schemeClr val="tx1">
                  <a:lumMod val="85000"/>
                  <a:lumOff val="15000"/>
                </a:schemeClr>
              </a:solidFill>
              <a:cs typeface="B Nazanin" pitchFamily="2" charset="-78"/>
            </a:endParaRPr>
          </a:p>
        </p:txBody>
      </p:sp>
    </p:spTree>
    <p:extLst>
      <p:ext uri="{BB962C8B-B14F-4D97-AF65-F5344CB8AC3E}">
        <p14:creationId xmlns:p14="http://schemas.microsoft.com/office/powerpoint/2010/main" val="94489469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dirty="0" smtClean="0">
                <a:solidFill>
                  <a:srgbClr val="FF0000"/>
                </a:solidFill>
                <a:cs typeface="B Titr" pitchFamily="2" charset="-78"/>
              </a:rPr>
              <a:t>اصل تطابق(مقابله هزینه ها با درآمد فروش)</a:t>
            </a:r>
            <a:r>
              <a:rPr lang="fa-IR" dirty="0" smtClean="0">
                <a:solidFill>
                  <a:srgbClr val="FF0000"/>
                </a:solidFill>
                <a:latin typeface="Calibri"/>
                <a:cs typeface="B Titr" pitchFamily="2" charset="-78"/>
              </a:rPr>
              <a:t>¹</a:t>
            </a:r>
            <a:endParaRPr lang="en-US" dirty="0">
              <a:solidFill>
                <a:srgbClr val="FF0000"/>
              </a:solidFill>
              <a:cs typeface="B Titr" pitchFamily="2" charset="-78"/>
            </a:endParaRPr>
          </a:p>
        </p:txBody>
      </p:sp>
      <p:sp>
        <p:nvSpPr>
          <p:cNvPr id="3" name="Content Placeholder 2"/>
          <p:cNvSpPr>
            <a:spLocks noGrp="1"/>
          </p:cNvSpPr>
          <p:nvPr>
            <p:ph idx="4294967295"/>
          </p:nvPr>
        </p:nvSpPr>
        <p:spPr>
          <a:xfrm>
            <a:off x="1000100" y="1428736"/>
            <a:ext cx="7933588" cy="4819664"/>
          </a:xfrm>
        </p:spPr>
        <p:txBody>
          <a:bodyPr>
            <a:normAutofit/>
          </a:bodyPr>
          <a:lstStyle/>
          <a:p>
            <a:pPr algn="justLow" rtl="1">
              <a:buNone/>
            </a:pPr>
            <a:r>
              <a:rPr lang="fa-IR" dirty="0" smtClean="0">
                <a:cs typeface="B Nazanin" pitchFamily="2" charset="-78"/>
              </a:rPr>
              <a:t>اصل تطابق به این معناست که درآمد های ایجاد شده و هزینه های به وقوع پیوسته برای ایجاد این درآمدها باید هر دو در یک صورت سود و زیان واحد گزارش شوند.</a:t>
            </a:r>
          </a:p>
          <a:p>
            <a:pPr algn="justLow" rtl="1">
              <a:buNone/>
            </a:pPr>
            <a:r>
              <a:rPr lang="fa-IR" dirty="0" smtClean="0">
                <a:cs typeface="B Nazanin" pitchFamily="2" charset="-78"/>
              </a:rPr>
              <a:t>به سبب دشواری ارتباط دادن هزینه ها با درآمدها سه رهنمود عمومی در بکارگیری اصل تطابق استفاده می شود:</a:t>
            </a:r>
          </a:p>
          <a:p>
            <a:pPr algn="justLow" rtl="1">
              <a:buNone/>
            </a:pPr>
            <a:r>
              <a:rPr lang="fa-IR" dirty="0" smtClean="0">
                <a:cs typeface="B Nazanin" pitchFamily="2" charset="-78"/>
              </a:rPr>
              <a:t>1- رابطه علت و معلولی</a:t>
            </a:r>
          </a:p>
          <a:p>
            <a:pPr algn="justLow" rtl="1">
              <a:buNone/>
            </a:pPr>
            <a:r>
              <a:rPr lang="fa-IR" dirty="0" smtClean="0">
                <a:cs typeface="B Nazanin" pitchFamily="2" charset="-78"/>
              </a:rPr>
              <a:t>2-تخصیص منظم و منطقی</a:t>
            </a:r>
          </a:p>
          <a:p>
            <a:pPr algn="justLow" rtl="1">
              <a:buNone/>
            </a:pPr>
            <a:r>
              <a:rPr lang="fa-IR" dirty="0" smtClean="0">
                <a:cs typeface="B Nazanin" pitchFamily="2" charset="-78"/>
              </a:rPr>
              <a:t>3-شناسایی بلادرنگ </a:t>
            </a:r>
            <a:endParaRPr lang="en-US" dirty="0">
              <a:cs typeface="B Nazanin" pitchFamily="2" charset="-78"/>
            </a:endParaRPr>
          </a:p>
        </p:txBody>
      </p:sp>
      <p:sp>
        <p:nvSpPr>
          <p:cNvPr id="4" name="Footer Placeholder 3"/>
          <p:cNvSpPr>
            <a:spLocks noGrp="1"/>
          </p:cNvSpPr>
          <p:nvPr>
            <p:ph type="ftr" sz="quarter" idx="4294967295"/>
          </p:nvPr>
        </p:nvSpPr>
        <p:spPr>
          <a:xfrm>
            <a:off x="1000100" y="6072206"/>
            <a:ext cx="3071834" cy="785794"/>
          </a:xfrm>
        </p:spPr>
        <p:txBody>
          <a:bodyPr/>
          <a:lstStyle/>
          <a:p>
            <a:r>
              <a:rPr lang="en-US" sz="2400" dirty="0" smtClean="0"/>
              <a:t>1-Matching</a:t>
            </a:r>
            <a:endParaRPr lang="en-US" sz="2400" dirty="0"/>
          </a:p>
        </p:txBody>
      </p:sp>
    </p:spTree>
    <p:extLst>
      <p:ext uri="{BB962C8B-B14F-4D97-AF65-F5344CB8AC3E}">
        <p14:creationId xmlns:p14="http://schemas.microsoft.com/office/powerpoint/2010/main" val="401062077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4294967295"/>
            <p:extLst/>
          </p:nvPr>
        </p:nvGraphicFramePr>
        <p:xfrm>
          <a:off x="1357290" y="252433"/>
          <a:ext cx="7499350" cy="60340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333184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9792" y="116632"/>
            <a:ext cx="6180224" cy="1470025"/>
          </a:xfrm>
        </p:spPr>
        <p:txBody>
          <a:bodyPr/>
          <a:lstStyle/>
          <a:p>
            <a:pPr algn="r"/>
            <a:r>
              <a:rPr lang="fa-IR" dirty="0" smtClean="0">
                <a:solidFill>
                  <a:srgbClr val="FF0000"/>
                </a:solidFill>
                <a:cs typeface="B Titr" pitchFamily="2" charset="-78"/>
              </a:rPr>
              <a:t>محافظه کاری(احتیاط)</a:t>
            </a:r>
            <a:r>
              <a:rPr lang="fa-IR" dirty="0" smtClean="0">
                <a:solidFill>
                  <a:srgbClr val="FF0000"/>
                </a:solidFill>
                <a:latin typeface="Calibri"/>
                <a:cs typeface="B Titr" pitchFamily="2" charset="-78"/>
              </a:rPr>
              <a:t>¹</a:t>
            </a:r>
            <a:r>
              <a:rPr lang="fa-IR" dirty="0" smtClean="0">
                <a:solidFill>
                  <a:srgbClr val="FF0000"/>
                </a:solidFill>
                <a:cs typeface="B Titr" pitchFamily="2" charset="-78"/>
              </a:rPr>
              <a:t>:</a:t>
            </a:r>
            <a:endParaRPr lang="en-US" dirty="0">
              <a:solidFill>
                <a:srgbClr val="FF0000"/>
              </a:solidFill>
              <a:cs typeface="B Titr" pitchFamily="2" charset="-78"/>
            </a:endParaRPr>
          </a:p>
        </p:txBody>
      </p:sp>
      <p:sp>
        <p:nvSpPr>
          <p:cNvPr id="3" name="Content Placeholder 2"/>
          <p:cNvSpPr>
            <a:spLocks noGrp="1"/>
          </p:cNvSpPr>
          <p:nvPr>
            <p:ph type="subTitle" idx="1"/>
          </p:nvPr>
        </p:nvSpPr>
        <p:spPr>
          <a:xfrm>
            <a:off x="3059832" y="1124744"/>
            <a:ext cx="5976664" cy="5328592"/>
          </a:xfrm>
        </p:spPr>
        <p:txBody>
          <a:bodyPr>
            <a:noAutofit/>
          </a:bodyPr>
          <a:lstStyle/>
          <a:p>
            <a:pPr algn="justLow" rtl="1">
              <a:buNone/>
            </a:pPr>
            <a:r>
              <a:rPr lang="fa-IR" sz="2800" b="1" dirty="0" smtClean="0">
                <a:solidFill>
                  <a:srgbClr val="008000"/>
                </a:solidFill>
                <a:cs typeface="B Nazanin" pitchFamily="2" charset="-78"/>
              </a:rPr>
              <a:t>واژه ”محافظه کاری“ معمولاً بدین مفهوم بکار برده می شود که حسابداران باید برای دارایی ها و درآمدها کمترین مبلغ ممکن و برای بدهی ها و هزینه ها بالاترین مبلغ ممکن گزارش کنند.</a:t>
            </a:r>
          </a:p>
          <a:p>
            <a:pPr algn="justLow" rtl="1">
              <a:buNone/>
            </a:pPr>
            <a:endParaRPr lang="fa-IR" sz="2800" b="1" dirty="0" smtClean="0">
              <a:solidFill>
                <a:srgbClr val="008000"/>
              </a:solidFill>
              <a:cs typeface="B Nazanin" pitchFamily="2" charset="-78"/>
            </a:endParaRPr>
          </a:p>
          <a:p>
            <a:pPr algn="justLow" rtl="1">
              <a:buNone/>
            </a:pPr>
            <a:r>
              <a:rPr lang="fa-IR" sz="2800" b="1" dirty="0" smtClean="0">
                <a:solidFill>
                  <a:srgbClr val="008000"/>
                </a:solidFill>
                <a:cs typeface="B Nazanin" pitchFamily="2" charset="-78"/>
              </a:rPr>
              <a:t>همچنین بدین معنی است که باید هزینه ها را تا آنجا که ممکن است دیرتر(و نه زودتر) شناسایی کرد.</a:t>
            </a:r>
          </a:p>
          <a:p>
            <a:pPr algn="justLow" rtl="1">
              <a:buNone/>
            </a:pPr>
            <a:endParaRPr lang="fa-IR" sz="2800" b="1" dirty="0" smtClean="0">
              <a:solidFill>
                <a:srgbClr val="008000"/>
              </a:solidFill>
              <a:cs typeface="B Nazanin" pitchFamily="2" charset="-78"/>
            </a:endParaRPr>
          </a:p>
          <a:p>
            <a:pPr algn="justLow" rtl="1">
              <a:buNone/>
            </a:pPr>
            <a:r>
              <a:rPr lang="fa-IR" sz="2800" b="1" dirty="0" smtClean="0">
                <a:solidFill>
                  <a:srgbClr val="008000"/>
                </a:solidFill>
                <a:cs typeface="B Nazanin" pitchFamily="2" charset="-78"/>
              </a:rPr>
              <a:t> </a:t>
            </a:r>
            <a:endParaRPr lang="en-US" sz="2800" b="1" dirty="0">
              <a:solidFill>
                <a:srgbClr val="008000"/>
              </a:solidFill>
              <a:cs typeface="B Nazanin" pitchFamily="2" charset="-78"/>
            </a:endParaRPr>
          </a:p>
        </p:txBody>
      </p:sp>
      <p:sp>
        <p:nvSpPr>
          <p:cNvPr id="5" name="Picture Placeholder 4"/>
          <p:cNvSpPr>
            <a:spLocks noGrp="1"/>
          </p:cNvSpPr>
          <p:nvPr>
            <p:ph type="pic" sz="quarter" idx="13"/>
          </p:nvPr>
        </p:nvSpPr>
        <p:spPr/>
      </p:sp>
      <p:sp>
        <p:nvSpPr>
          <p:cNvPr id="4" name="Footer Placeholder 3"/>
          <p:cNvSpPr>
            <a:spLocks noGrp="1"/>
          </p:cNvSpPr>
          <p:nvPr>
            <p:ph type="ftr" sz="quarter" idx="4294967295"/>
          </p:nvPr>
        </p:nvSpPr>
        <p:spPr>
          <a:xfrm>
            <a:off x="0" y="6000750"/>
            <a:ext cx="3324225" cy="638175"/>
          </a:xfrm>
        </p:spPr>
        <p:txBody>
          <a:bodyPr>
            <a:normAutofit fontScale="92500" lnSpcReduction="10000"/>
          </a:bodyPr>
          <a:lstStyle/>
          <a:p>
            <a:r>
              <a:rPr lang="en-US" sz="2000" dirty="0" smtClean="0"/>
              <a:t>1-Conservaism-Prudence</a:t>
            </a:r>
            <a:endParaRPr lang="en-US" sz="2000" dirty="0"/>
          </a:p>
        </p:txBody>
      </p:sp>
    </p:spTree>
    <p:extLst>
      <p:ext uri="{BB962C8B-B14F-4D97-AF65-F5344CB8AC3E}">
        <p14:creationId xmlns:p14="http://schemas.microsoft.com/office/powerpoint/2010/main" val="71869710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427984" y="980728"/>
            <a:ext cx="4343400" cy="1362075"/>
          </a:xfrm>
        </p:spPr>
        <p:txBody>
          <a:bodyPr>
            <a:normAutofit/>
          </a:bodyPr>
          <a:lstStyle/>
          <a:p>
            <a:pPr algn="r" rtl="1"/>
            <a:r>
              <a:rPr lang="fa-IR" sz="4800" dirty="0" smtClean="0">
                <a:solidFill>
                  <a:srgbClr val="FF0000"/>
                </a:solidFill>
                <a:cs typeface="B Titr" pitchFamily="2" charset="-78"/>
              </a:rPr>
              <a:t>افشا</a:t>
            </a:r>
            <a:r>
              <a:rPr lang="fa-IR" sz="4800" dirty="0" smtClean="0">
                <a:solidFill>
                  <a:srgbClr val="FF0000"/>
                </a:solidFill>
                <a:latin typeface="Calibri"/>
                <a:cs typeface="B Titr" pitchFamily="2" charset="-78"/>
              </a:rPr>
              <a:t>¹</a:t>
            </a:r>
            <a:endParaRPr lang="en-US" sz="4800" dirty="0">
              <a:solidFill>
                <a:srgbClr val="FF0000"/>
              </a:solidFill>
              <a:cs typeface="B Titr" pitchFamily="2" charset="-78"/>
            </a:endParaRPr>
          </a:p>
        </p:txBody>
      </p:sp>
      <p:sp>
        <p:nvSpPr>
          <p:cNvPr id="4" name="Footer Placeholder 3"/>
          <p:cNvSpPr>
            <a:spLocks noGrp="1"/>
          </p:cNvSpPr>
          <p:nvPr>
            <p:ph type="ftr" sz="quarter" idx="11"/>
          </p:nvPr>
        </p:nvSpPr>
        <p:spPr>
          <a:xfrm>
            <a:off x="395536" y="6165304"/>
            <a:ext cx="2895600" cy="365125"/>
          </a:xfrm>
        </p:spPr>
        <p:txBody>
          <a:bodyPr>
            <a:normAutofit fontScale="92500" lnSpcReduction="10000"/>
          </a:bodyPr>
          <a:lstStyle/>
          <a:p>
            <a:r>
              <a:rPr lang="en-US" sz="2000" dirty="0" smtClean="0">
                <a:solidFill>
                  <a:schemeClr val="tx2">
                    <a:lumMod val="50000"/>
                  </a:schemeClr>
                </a:solidFill>
              </a:rPr>
              <a:t>1-Disclosure</a:t>
            </a:r>
            <a:endParaRPr lang="en-US" sz="2000" dirty="0">
              <a:solidFill>
                <a:schemeClr val="tx2">
                  <a:lumMod val="50000"/>
                </a:schemeClr>
              </a:solidFill>
            </a:endParaRPr>
          </a:p>
        </p:txBody>
      </p:sp>
      <p:sp>
        <p:nvSpPr>
          <p:cNvPr id="3" name="Content Placeholder 2"/>
          <p:cNvSpPr>
            <a:spLocks noGrp="1"/>
          </p:cNvSpPr>
          <p:nvPr>
            <p:ph idx="4294967295"/>
          </p:nvPr>
        </p:nvSpPr>
        <p:spPr>
          <a:xfrm>
            <a:off x="755576" y="2420888"/>
            <a:ext cx="8388424" cy="4297363"/>
          </a:xfrm>
        </p:spPr>
        <p:txBody>
          <a:bodyPr>
            <a:normAutofit/>
          </a:bodyPr>
          <a:lstStyle/>
          <a:p>
            <a:pPr algn="justLow" rtl="1">
              <a:buNone/>
            </a:pPr>
            <a:r>
              <a:rPr lang="fa-IR" sz="3600" b="1" dirty="0" smtClean="0">
                <a:solidFill>
                  <a:srgbClr val="990000"/>
                </a:solidFill>
                <a:cs typeface="B Nazanin" pitchFamily="2" charset="-78"/>
              </a:rPr>
              <a:t>مفهوم افشا به این معناست که صورت های مالی منتشر شده و یادداشت های مربوط باید حاوی هرگونه اطلاعات اقتصادی مرتبط با شخصیت حسابداری باشد که به اندازه کافی برای اثر گذاری بر تصمیمات استفاده کنندگان آگاه و محتاط اهمیت دارد. </a:t>
            </a:r>
            <a:endParaRPr lang="en-US" sz="3600" b="1" dirty="0">
              <a:solidFill>
                <a:srgbClr val="990000"/>
              </a:solidFill>
              <a:cs typeface="B Nazanin" pitchFamily="2" charset="-78"/>
            </a:endParaRPr>
          </a:p>
        </p:txBody>
      </p:sp>
    </p:spTree>
    <p:extLst>
      <p:ext uri="{BB962C8B-B14F-4D97-AF65-F5344CB8AC3E}">
        <p14:creationId xmlns:p14="http://schemas.microsoft.com/office/powerpoint/2010/main" val="2255156701"/>
      </p:ext>
    </p:extLst>
  </p:cSld>
  <p:clrMapOvr>
    <a:masterClrMapping/>
  </p:clrMapOvr>
  <p:transition spd="med">
    <p:newsfla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cs typeface="B Zar" panose="00000400000000000000" pitchFamily="2" charset="-78"/>
              </a:defRPr>
            </a:lvl1pPr>
            <a:lvl2pPr marL="742950" indent="-285750" eaLnBrk="0" hangingPunct="0">
              <a:defRPr kumimoji="1" sz="2400">
                <a:solidFill>
                  <a:schemeClr val="tx1"/>
                </a:solidFill>
                <a:latin typeface="Times New Roman" panose="02020603050405020304" pitchFamily="18" charset="0"/>
                <a:cs typeface="B Zar" panose="00000400000000000000" pitchFamily="2" charset="-78"/>
              </a:defRPr>
            </a:lvl2pPr>
            <a:lvl3pPr marL="1143000" indent="-228600" eaLnBrk="0" hangingPunct="0">
              <a:defRPr kumimoji="1" sz="2400">
                <a:solidFill>
                  <a:schemeClr val="tx1"/>
                </a:solidFill>
                <a:latin typeface="Times New Roman" panose="02020603050405020304" pitchFamily="18" charset="0"/>
                <a:cs typeface="B Zar" panose="00000400000000000000" pitchFamily="2" charset="-78"/>
              </a:defRPr>
            </a:lvl3pPr>
            <a:lvl4pPr marL="1600200" indent="-228600" eaLnBrk="0" hangingPunct="0">
              <a:defRPr kumimoji="1" sz="2400">
                <a:solidFill>
                  <a:schemeClr val="tx1"/>
                </a:solidFill>
                <a:latin typeface="Times New Roman" panose="02020603050405020304" pitchFamily="18" charset="0"/>
                <a:cs typeface="B Zar" panose="00000400000000000000" pitchFamily="2" charset="-78"/>
              </a:defRPr>
            </a:lvl4pPr>
            <a:lvl5pPr marL="2057400" indent="-228600" eaLnBrk="0" hangingPunct="0">
              <a:defRPr kumimoji="1" sz="2400">
                <a:solidFill>
                  <a:schemeClr val="tx1"/>
                </a:solidFill>
                <a:latin typeface="Times New Roman" panose="02020603050405020304" pitchFamily="18" charset="0"/>
                <a:cs typeface="B Zar" panose="00000400000000000000" pitchFamily="2" charset="-7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cs typeface="B Zar" panose="00000400000000000000" pitchFamily="2" charset="-7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cs typeface="B Zar" panose="00000400000000000000" pitchFamily="2" charset="-7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cs typeface="B Zar" panose="00000400000000000000" pitchFamily="2" charset="-7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cs typeface="B Zar" panose="00000400000000000000" pitchFamily="2" charset="-78"/>
              </a:defRPr>
            </a:lvl9pPr>
          </a:lstStyle>
          <a:p>
            <a:pPr eaLnBrk="1" hangingPunct="1"/>
            <a:fld id="{66B71293-924D-4C35-9428-62E4C4573756}" type="slidenum">
              <a:rPr lang="en-US" altLang="fa-IR" sz="1200"/>
              <a:pPr eaLnBrk="1" hangingPunct="1"/>
              <a:t>7</a:t>
            </a:fld>
            <a:endParaRPr lang="en-US" altLang="fa-IR" sz="1200"/>
          </a:p>
        </p:txBody>
      </p:sp>
      <p:sp>
        <p:nvSpPr>
          <p:cNvPr id="2" name="Footer Placeholder 1"/>
          <p:cNvSpPr>
            <a:spLocks noGrp="1"/>
          </p:cNvSpPr>
          <p:nvPr>
            <p:ph type="ftr" sz="quarter" idx="12"/>
          </p:nvPr>
        </p:nvSpPr>
        <p:spPr/>
        <p:txBody>
          <a:bodyPr/>
          <a:lstStyle/>
          <a:p>
            <a:pPr>
              <a:defRPr/>
            </a:pPr>
            <a:endParaRPr lang="en-US"/>
          </a:p>
        </p:txBody>
      </p:sp>
      <p:sp>
        <p:nvSpPr>
          <p:cNvPr id="4" name="TextBox 3"/>
          <p:cNvSpPr txBox="1"/>
          <p:nvPr/>
        </p:nvSpPr>
        <p:spPr>
          <a:xfrm>
            <a:off x="785813" y="1571625"/>
            <a:ext cx="7358062" cy="461963"/>
          </a:xfrm>
          <a:prstGeom prst="rect">
            <a:avLst/>
          </a:prstGeom>
          <a:noFill/>
        </p:spPr>
        <p:txBody>
          <a:bodyPr rtlCol="1">
            <a:spAutoFit/>
          </a:bodyPr>
          <a:lstStyle/>
          <a:p>
            <a:pPr algn="r" rtl="1">
              <a:defRPr/>
            </a:pPr>
            <a:r>
              <a:rPr lang="fa-IR" b="1" u="sng" dirty="0">
                <a:solidFill>
                  <a:schemeClr val="accent2">
                    <a:lumMod val="60000"/>
                    <a:lumOff val="40000"/>
                  </a:schemeClr>
                </a:solidFill>
                <a:cs typeface="Times New Roman" pitchFamily="18" charset="0"/>
              </a:rPr>
              <a:t>ارتباط بين تئوري حسابداري وفرايند تدوين استانداردهاي حسابداري</a:t>
            </a:r>
          </a:p>
        </p:txBody>
      </p:sp>
      <p:sp>
        <p:nvSpPr>
          <p:cNvPr id="12293" name="TextBox 4"/>
          <p:cNvSpPr txBox="1">
            <a:spLocks noChangeArrowheads="1"/>
          </p:cNvSpPr>
          <p:nvPr/>
        </p:nvSpPr>
        <p:spPr bwMode="auto">
          <a:xfrm>
            <a:off x="500063" y="2571750"/>
            <a:ext cx="8143875"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cs typeface="B Zar" panose="00000400000000000000" pitchFamily="2" charset="-78"/>
              </a:defRPr>
            </a:lvl1pPr>
            <a:lvl2pPr marL="742950" indent="-285750" eaLnBrk="0" hangingPunct="0">
              <a:defRPr kumimoji="1" sz="2400">
                <a:solidFill>
                  <a:schemeClr val="tx1"/>
                </a:solidFill>
                <a:latin typeface="Times New Roman" panose="02020603050405020304" pitchFamily="18" charset="0"/>
                <a:cs typeface="B Zar" panose="00000400000000000000" pitchFamily="2" charset="-78"/>
              </a:defRPr>
            </a:lvl2pPr>
            <a:lvl3pPr marL="1143000" indent="-228600" eaLnBrk="0" hangingPunct="0">
              <a:defRPr kumimoji="1" sz="2400">
                <a:solidFill>
                  <a:schemeClr val="tx1"/>
                </a:solidFill>
                <a:latin typeface="Times New Roman" panose="02020603050405020304" pitchFamily="18" charset="0"/>
                <a:cs typeface="B Zar" panose="00000400000000000000" pitchFamily="2" charset="-78"/>
              </a:defRPr>
            </a:lvl3pPr>
            <a:lvl4pPr marL="1600200" indent="-228600" eaLnBrk="0" hangingPunct="0">
              <a:defRPr kumimoji="1" sz="2400">
                <a:solidFill>
                  <a:schemeClr val="tx1"/>
                </a:solidFill>
                <a:latin typeface="Times New Roman" panose="02020603050405020304" pitchFamily="18" charset="0"/>
                <a:cs typeface="B Zar" panose="00000400000000000000" pitchFamily="2" charset="-78"/>
              </a:defRPr>
            </a:lvl4pPr>
            <a:lvl5pPr marL="2057400" indent="-228600" eaLnBrk="0" hangingPunct="0">
              <a:defRPr kumimoji="1" sz="2400">
                <a:solidFill>
                  <a:schemeClr val="tx1"/>
                </a:solidFill>
                <a:latin typeface="Times New Roman" panose="02020603050405020304" pitchFamily="18" charset="0"/>
                <a:cs typeface="B Zar" panose="00000400000000000000" pitchFamily="2" charset="-7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cs typeface="B Zar" panose="00000400000000000000" pitchFamily="2" charset="-7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cs typeface="B Zar" panose="00000400000000000000" pitchFamily="2" charset="-7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cs typeface="B Zar" panose="00000400000000000000" pitchFamily="2" charset="-7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cs typeface="B Zar" panose="00000400000000000000" pitchFamily="2" charset="-78"/>
              </a:defRPr>
            </a:lvl9pPr>
          </a:lstStyle>
          <a:p>
            <a:pPr algn="r" rtl="1" eaLnBrk="1" hangingPunct="1"/>
            <a:r>
              <a:rPr lang="fa-IR" altLang="fa-IR">
                <a:solidFill>
                  <a:srgbClr val="F8F8F8"/>
                </a:solidFill>
                <a:cs typeface="Times New Roman" panose="02020603050405020304" pitchFamily="18" charset="0"/>
              </a:rPr>
              <a:t>سياستگذاري حسابداري كه غالبا توسط نهادها وانجمن هاي حرفه اي حسابداري به عمل  مي آيد معمولا تحت تاثيرعوامل زيراست.</a:t>
            </a:r>
          </a:p>
          <a:p>
            <a:pPr algn="r" rtl="1" eaLnBrk="1" hangingPunct="1">
              <a:buFont typeface="Wingdings" panose="05000000000000000000" pitchFamily="2" charset="2"/>
              <a:buChar char="Ø"/>
            </a:pPr>
            <a:r>
              <a:rPr lang="fa-IR" altLang="fa-IR" b="1">
                <a:solidFill>
                  <a:srgbClr val="FFFF00"/>
                </a:solidFill>
                <a:cs typeface="Times New Roman" panose="02020603050405020304" pitchFamily="18" charset="0"/>
              </a:rPr>
              <a:t>تئوري حسابداري</a:t>
            </a:r>
          </a:p>
          <a:p>
            <a:pPr algn="r" rtl="1" eaLnBrk="1" hangingPunct="1">
              <a:buFont typeface="Wingdings" panose="05000000000000000000" pitchFamily="2" charset="2"/>
              <a:buChar char="Ø"/>
            </a:pPr>
            <a:endParaRPr lang="fa-IR" altLang="fa-IR">
              <a:cs typeface="Times New Roman" panose="02020603050405020304" pitchFamily="18" charset="0"/>
            </a:endParaRPr>
          </a:p>
          <a:p>
            <a:pPr algn="r" rtl="1" eaLnBrk="1" hangingPunct="1">
              <a:buFont typeface="Wingdings" panose="05000000000000000000" pitchFamily="2" charset="2"/>
              <a:buChar char="Ø"/>
            </a:pPr>
            <a:r>
              <a:rPr lang="fa-IR" altLang="fa-IR" b="1">
                <a:solidFill>
                  <a:srgbClr val="FFFF00"/>
                </a:solidFill>
                <a:cs typeface="Times New Roman" panose="02020603050405020304" pitchFamily="18" charset="0"/>
              </a:rPr>
              <a:t>شرايط سياسي</a:t>
            </a:r>
          </a:p>
          <a:p>
            <a:pPr algn="r" rtl="1" eaLnBrk="1" hangingPunct="1">
              <a:buFont typeface="Wingdings" panose="05000000000000000000" pitchFamily="2" charset="2"/>
              <a:buChar char="Ø"/>
            </a:pPr>
            <a:endParaRPr lang="fa-IR" altLang="fa-IR">
              <a:cs typeface="Times New Roman" panose="02020603050405020304" pitchFamily="18" charset="0"/>
            </a:endParaRPr>
          </a:p>
          <a:p>
            <a:pPr algn="r" rtl="1" eaLnBrk="1" hangingPunct="1">
              <a:buFont typeface="Wingdings" panose="05000000000000000000" pitchFamily="2" charset="2"/>
              <a:buChar char="Ø"/>
            </a:pPr>
            <a:r>
              <a:rPr lang="fa-IR" altLang="fa-IR">
                <a:solidFill>
                  <a:srgbClr val="FFFF00"/>
                </a:solidFill>
                <a:cs typeface="Times New Roman" panose="02020603050405020304" pitchFamily="18" charset="0"/>
              </a:rPr>
              <a:t>و</a:t>
            </a:r>
            <a:r>
              <a:rPr lang="fa-IR" altLang="fa-IR" b="1">
                <a:solidFill>
                  <a:srgbClr val="FFFF00"/>
                </a:solidFill>
                <a:cs typeface="Times New Roman" panose="02020603050405020304" pitchFamily="18" charset="0"/>
              </a:rPr>
              <a:t>ضعيت اقتصادي</a:t>
            </a:r>
          </a:p>
          <a:p>
            <a:pPr algn="r" rtl="1" eaLnBrk="1" hangingPunct="1"/>
            <a:r>
              <a:rPr lang="fa-IR" altLang="fa-IR">
                <a:solidFill>
                  <a:srgbClr val="F8F8F8"/>
                </a:solidFill>
                <a:cs typeface="Times New Roman" panose="02020603050405020304" pitchFamily="18" charset="0"/>
              </a:rPr>
              <a:t>عوامل بالا بطور كامل از يكديگر استقلال ندارند ومي توانند بر همديگر اثر بگذارند</a:t>
            </a:r>
            <a:r>
              <a:rPr lang="fa-IR" altLang="fa-IR"/>
              <a:t>.</a:t>
            </a:r>
          </a:p>
        </p:txBody>
      </p:sp>
    </p:spTree>
  </p:cSld>
  <p:clrMapOvr>
    <a:masterClrMapping/>
  </p:clrMapOvr>
  <p:transition spd="slow">
    <p:dissolv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3068960"/>
            <a:ext cx="8915400" cy="3600400"/>
          </a:xfrm>
        </p:spPr>
        <p:txBody>
          <a:bodyPr>
            <a:noAutofit/>
          </a:bodyPr>
          <a:lstStyle/>
          <a:p>
            <a:pPr algn="r" rtl="1"/>
            <a:r>
              <a:rPr lang="fa-IR" sz="2800" dirty="0" smtClean="0">
                <a:cs typeface="B Nazanin" pitchFamily="2" charset="-78"/>
              </a:rPr>
              <a:t/>
            </a:r>
            <a:br>
              <a:rPr lang="fa-IR" sz="2800" dirty="0" smtClean="0">
                <a:cs typeface="B Nazanin" pitchFamily="2" charset="-78"/>
              </a:rPr>
            </a:br>
            <a:r>
              <a:rPr lang="en-US" sz="2800" dirty="0">
                <a:cs typeface="B Nazanin" pitchFamily="2" charset="-78"/>
              </a:rPr>
              <a:t/>
            </a:r>
            <a:br>
              <a:rPr lang="en-US" sz="2800" dirty="0">
                <a:cs typeface="B Nazanin" pitchFamily="2" charset="-78"/>
              </a:rPr>
            </a:br>
            <a:r>
              <a:rPr lang="fa-IR" sz="2800" dirty="0">
                <a:cs typeface="B Nazanin" pitchFamily="2" charset="-78"/>
              </a:rPr>
              <a:t>1-تهیه و گزارش صورتهای مالی مکمل نظیر صورتهای مالی تورمی </a:t>
            </a:r>
            <a:r>
              <a:rPr lang="en-US" sz="2800" dirty="0">
                <a:cs typeface="B Nazanin" pitchFamily="2" charset="-78"/>
              </a:rPr>
              <a:t/>
            </a:r>
            <a:br>
              <a:rPr lang="en-US" sz="2800" dirty="0">
                <a:cs typeface="B Nazanin" pitchFamily="2" charset="-78"/>
              </a:rPr>
            </a:br>
            <a:r>
              <a:rPr lang="fa-IR" sz="2800" dirty="0">
                <a:cs typeface="B Nazanin" pitchFamily="2" charset="-78"/>
              </a:rPr>
              <a:t>2-افشای اطلاعاتی که نمی توان انها را در متن صورتهای مالی گزار کرد از </a:t>
            </a:r>
            <a:r>
              <a:rPr lang="fa-IR" sz="2800" dirty="0" smtClean="0">
                <a:cs typeface="B Nazanin" pitchFamily="2" charset="-78"/>
              </a:rPr>
              <a:t>طریق </a:t>
            </a:r>
            <a:r>
              <a:rPr lang="fa-IR" sz="2800" dirty="0">
                <a:cs typeface="B Nazanin" pitchFamily="2" charset="-78"/>
              </a:rPr>
              <a:t>یادداشتهای همراه  صورتهای مالی </a:t>
            </a:r>
            <a:r>
              <a:rPr lang="en-US" sz="2800" dirty="0">
                <a:cs typeface="B Nazanin" pitchFamily="2" charset="-78"/>
              </a:rPr>
              <a:t/>
            </a:r>
            <a:br>
              <a:rPr lang="en-US" sz="2800" dirty="0">
                <a:cs typeface="B Nazanin" pitchFamily="2" charset="-78"/>
              </a:rPr>
            </a:br>
            <a:r>
              <a:rPr lang="fa-IR" sz="2800" dirty="0">
                <a:cs typeface="B Nazanin" pitchFamily="2" charset="-78"/>
              </a:rPr>
              <a:t>3- افشای رویدادهای با اهمیت بعد از تاریخ صورتهای مالی </a:t>
            </a:r>
            <a:r>
              <a:rPr lang="en-US" sz="2800" dirty="0">
                <a:cs typeface="B Nazanin" pitchFamily="2" charset="-78"/>
              </a:rPr>
              <a:t/>
            </a:r>
            <a:br>
              <a:rPr lang="en-US" sz="2800" dirty="0">
                <a:cs typeface="B Nazanin" pitchFamily="2" charset="-78"/>
              </a:rPr>
            </a:br>
            <a:r>
              <a:rPr lang="fa-IR" sz="2800" dirty="0">
                <a:cs typeface="B Nazanin" pitchFamily="2" charset="-78"/>
              </a:rPr>
              <a:t>4-پیش بینی عملیات سال اینده </a:t>
            </a:r>
            <a:r>
              <a:rPr lang="en-US" sz="2800" dirty="0">
                <a:cs typeface="B Nazanin" pitchFamily="2" charset="-78"/>
              </a:rPr>
              <a:t/>
            </a:r>
            <a:br>
              <a:rPr lang="en-US" sz="2800" dirty="0">
                <a:cs typeface="B Nazanin" pitchFamily="2" charset="-78"/>
              </a:rPr>
            </a:br>
            <a:r>
              <a:rPr lang="fa-IR" sz="2800" dirty="0">
                <a:cs typeface="B Nazanin" pitchFamily="2" charset="-78"/>
              </a:rPr>
              <a:t>5-تجزیه و تحلیل مدیریت از عملیات در گزارشهای سالانه </a:t>
            </a:r>
            <a:r>
              <a:rPr lang="en-US" sz="2800" dirty="0">
                <a:cs typeface="B Nazanin" pitchFamily="2" charset="-78"/>
              </a:rPr>
              <a:t/>
            </a:r>
            <a:br>
              <a:rPr lang="en-US" sz="2800" dirty="0">
                <a:cs typeface="B Nazanin" pitchFamily="2" charset="-78"/>
              </a:rPr>
            </a:br>
            <a:r>
              <a:rPr lang="fa-IR" sz="2800" dirty="0">
                <a:cs typeface="B Nazanin" pitchFamily="2" charset="-78"/>
              </a:rPr>
              <a:t>در نهایت میتوان انتظار داشت در اینده اهمیت افشا افزایش یابد </a:t>
            </a:r>
            <a:r>
              <a:rPr lang="en-US" sz="2800" dirty="0">
                <a:cs typeface="B Nazanin" pitchFamily="2" charset="-78"/>
              </a:rPr>
              <a:t/>
            </a:r>
            <a:br>
              <a:rPr lang="en-US" sz="2800" dirty="0">
                <a:cs typeface="B Nazanin" pitchFamily="2" charset="-78"/>
              </a:rPr>
            </a:br>
            <a:endParaRPr lang="en-US" sz="2800" dirty="0">
              <a:cs typeface="B Nazanin" pitchFamily="2" charset="-78"/>
            </a:endParaRPr>
          </a:p>
        </p:txBody>
      </p:sp>
      <p:sp>
        <p:nvSpPr>
          <p:cNvPr id="4" name="Rectangle 3"/>
          <p:cNvSpPr/>
          <p:nvPr/>
        </p:nvSpPr>
        <p:spPr>
          <a:xfrm>
            <a:off x="2666118" y="1484784"/>
            <a:ext cx="6444208" cy="1077218"/>
          </a:xfrm>
          <a:prstGeom prst="rect">
            <a:avLst/>
          </a:prstGeom>
        </p:spPr>
        <p:txBody>
          <a:bodyPr wrap="square">
            <a:spAutoFit/>
          </a:bodyPr>
          <a:lstStyle/>
          <a:p>
            <a:pPr algn="r"/>
            <a:r>
              <a:rPr lang="fa-IR" sz="3200" dirty="0">
                <a:solidFill>
                  <a:srgbClr val="003399"/>
                </a:solidFill>
                <a:cs typeface="B Titr" pitchFamily="2" charset="-78"/>
              </a:rPr>
              <a:t>افشای اطلاعات همراه با و خارج از متن صورتهای مالی شامل موارد زیر است :</a:t>
            </a:r>
            <a:endParaRPr lang="en-US" sz="3200" dirty="0">
              <a:solidFill>
                <a:srgbClr val="003399"/>
              </a:solidFill>
              <a:cs typeface="B Titr" pitchFamily="2" charset="-78"/>
            </a:endParaRPr>
          </a:p>
        </p:txBody>
      </p:sp>
    </p:spTree>
    <p:extLst>
      <p:ext uri="{BB962C8B-B14F-4D97-AF65-F5344CB8AC3E}">
        <p14:creationId xmlns:p14="http://schemas.microsoft.com/office/powerpoint/2010/main" val="15526513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solidFill>
                  <a:srgbClr val="FF0000"/>
                </a:solidFill>
                <a:cs typeface="B Titr" pitchFamily="2" charset="-78"/>
              </a:rPr>
              <a:t>اهمیت</a:t>
            </a:r>
            <a:r>
              <a:rPr lang="fa-IR" dirty="0" smtClean="0">
                <a:solidFill>
                  <a:srgbClr val="FF0000"/>
                </a:solidFill>
                <a:latin typeface="Calibri"/>
                <a:cs typeface="B Titr" pitchFamily="2" charset="-78"/>
              </a:rPr>
              <a:t>¹</a:t>
            </a:r>
            <a:endParaRPr lang="en-US" dirty="0">
              <a:solidFill>
                <a:srgbClr val="FF0000"/>
              </a:solidFill>
              <a:cs typeface="B Titr" pitchFamily="2" charset="-78"/>
            </a:endParaRPr>
          </a:p>
        </p:txBody>
      </p:sp>
      <p:sp>
        <p:nvSpPr>
          <p:cNvPr id="3" name="Content Placeholder 2"/>
          <p:cNvSpPr>
            <a:spLocks noGrp="1"/>
          </p:cNvSpPr>
          <p:nvPr>
            <p:ph idx="4294967295"/>
          </p:nvPr>
        </p:nvSpPr>
        <p:spPr>
          <a:xfrm>
            <a:off x="827584" y="1340768"/>
            <a:ext cx="8077200" cy="4297363"/>
          </a:xfrm>
        </p:spPr>
        <p:txBody>
          <a:bodyPr>
            <a:normAutofit/>
          </a:bodyPr>
          <a:lstStyle/>
          <a:p>
            <a:pPr algn="r">
              <a:buNone/>
            </a:pPr>
            <a:r>
              <a:rPr lang="fa-IR" sz="3600" b="1" dirty="0" smtClean="0">
                <a:cs typeface="B Nazanin" pitchFamily="2" charset="-78"/>
              </a:rPr>
              <a:t>با توجه به بیانیه شماره 2،مفاهیم حسابداری مالی، ماهیت اصلی </a:t>
            </a:r>
            <a:r>
              <a:rPr lang="fa-IR" sz="3600" b="1" dirty="0" smtClean="0">
                <a:latin typeface="Calibri"/>
                <a:cs typeface="B Nazanin" pitchFamily="2" charset="-78"/>
              </a:rPr>
              <a:t>”</a:t>
            </a:r>
            <a:r>
              <a:rPr lang="fa-IR" sz="3600" b="1" dirty="0" smtClean="0">
                <a:cs typeface="B Nazanin" pitchFamily="2" charset="-78"/>
              </a:rPr>
              <a:t>اهمیت“ این است:</a:t>
            </a:r>
          </a:p>
          <a:p>
            <a:pPr algn="r">
              <a:buNone/>
            </a:pPr>
            <a:r>
              <a:rPr lang="fa-IR" sz="3600" b="1" dirty="0" smtClean="0">
                <a:cs typeface="B Nazanin" pitchFamily="2" charset="-78"/>
              </a:rPr>
              <a:t>گنجاندن نوع اطلاعات یا اصلاح آن که احتمال دارد قضاوت شخص معقولی که به این گزارش اعتماد کند یا این اطلاعات بتواند بر وی اثر بگذارد.</a:t>
            </a:r>
          </a:p>
          <a:p>
            <a:pPr algn="r">
              <a:buNone/>
            </a:pPr>
            <a:endParaRPr lang="en-US" sz="3600" b="1" dirty="0">
              <a:cs typeface="B Nazanin" pitchFamily="2" charset="-78"/>
            </a:endParaRPr>
          </a:p>
        </p:txBody>
      </p:sp>
      <p:sp>
        <p:nvSpPr>
          <p:cNvPr id="4" name="Footer Placeholder 3"/>
          <p:cNvSpPr>
            <a:spLocks noGrp="1"/>
          </p:cNvSpPr>
          <p:nvPr>
            <p:ph type="ftr" sz="quarter" idx="4294967295"/>
          </p:nvPr>
        </p:nvSpPr>
        <p:spPr>
          <a:xfrm>
            <a:off x="1000100" y="6215082"/>
            <a:ext cx="2895600" cy="476250"/>
          </a:xfrm>
        </p:spPr>
        <p:txBody>
          <a:bodyPr/>
          <a:lstStyle/>
          <a:p>
            <a:r>
              <a:rPr lang="en-US" sz="2000" dirty="0" smtClean="0">
                <a:solidFill>
                  <a:srgbClr val="FF0000"/>
                </a:solidFill>
              </a:rPr>
              <a:t>1-Materiality</a:t>
            </a:r>
            <a:endParaRPr lang="en-US" sz="2000" dirty="0">
              <a:solidFill>
                <a:srgbClr val="FF0000"/>
              </a:solidFill>
            </a:endParaRPr>
          </a:p>
        </p:txBody>
      </p:sp>
    </p:spTree>
    <p:extLst>
      <p:ext uri="{BB962C8B-B14F-4D97-AF65-F5344CB8AC3E}">
        <p14:creationId xmlns:p14="http://schemas.microsoft.com/office/powerpoint/2010/main" val="421604954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solidFill>
                  <a:srgbClr val="FF0000"/>
                </a:solidFill>
                <a:cs typeface="B Titr" pitchFamily="2" charset="-78"/>
              </a:rPr>
              <a:t>بی طرفی (عینیت)</a:t>
            </a:r>
            <a:r>
              <a:rPr lang="fa-IR" dirty="0" smtClean="0">
                <a:solidFill>
                  <a:srgbClr val="FF0000"/>
                </a:solidFill>
                <a:latin typeface="Calibri"/>
                <a:cs typeface="B Titr" pitchFamily="2" charset="-78"/>
              </a:rPr>
              <a:t>¹</a:t>
            </a:r>
            <a:endParaRPr lang="en-US" dirty="0">
              <a:solidFill>
                <a:srgbClr val="FF0000"/>
              </a:solidFill>
              <a:cs typeface="B Titr" pitchFamily="2" charset="-78"/>
            </a:endParaRPr>
          </a:p>
        </p:txBody>
      </p:sp>
      <p:sp>
        <p:nvSpPr>
          <p:cNvPr id="3" name="Content Placeholder 2"/>
          <p:cNvSpPr>
            <a:spLocks noGrp="1"/>
          </p:cNvSpPr>
          <p:nvPr>
            <p:ph idx="4294967295"/>
          </p:nvPr>
        </p:nvSpPr>
        <p:spPr/>
        <p:txBody>
          <a:bodyPr>
            <a:normAutofit/>
          </a:bodyPr>
          <a:lstStyle/>
          <a:p>
            <a:pPr algn="justLow" rtl="1">
              <a:buNone/>
            </a:pPr>
            <a:r>
              <a:rPr lang="fa-IR" sz="3600" dirty="0" smtClean="0">
                <a:solidFill>
                  <a:srgbClr val="003300"/>
                </a:solidFill>
                <a:cs typeface="B Nazanin" pitchFamily="2" charset="-78"/>
              </a:rPr>
              <a:t>اطلاعات مندرج در صورت های مالی باید بی طرفانه یعنی عاری از تمایلات جانبدارانه باشد.</a:t>
            </a:r>
          </a:p>
          <a:p>
            <a:pPr algn="justLow" rtl="1">
              <a:buNone/>
            </a:pPr>
            <a:r>
              <a:rPr lang="fa-IR" sz="3600" dirty="0" smtClean="0">
                <a:solidFill>
                  <a:srgbClr val="003300"/>
                </a:solidFill>
                <a:cs typeface="B Nazanin" pitchFamily="2" charset="-78"/>
              </a:rPr>
              <a:t>عاری از تعصب بودن یعنی توان روش اندازه گیری در ارائه شرحی دقیق از ویژگی موضوع یا رویداد مطرح. </a:t>
            </a:r>
            <a:endParaRPr lang="en-US" sz="3600" dirty="0">
              <a:solidFill>
                <a:srgbClr val="003300"/>
              </a:solidFill>
              <a:cs typeface="B Nazanin" pitchFamily="2" charset="-78"/>
            </a:endParaRPr>
          </a:p>
        </p:txBody>
      </p:sp>
      <p:sp>
        <p:nvSpPr>
          <p:cNvPr id="4" name="Footer Placeholder 3"/>
          <p:cNvSpPr>
            <a:spLocks noGrp="1"/>
          </p:cNvSpPr>
          <p:nvPr>
            <p:ph type="ftr" sz="quarter" idx="4294967295"/>
          </p:nvPr>
        </p:nvSpPr>
        <p:spPr>
          <a:xfrm>
            <a:off x="1000100" y="6215082"/>
            <a:ext cx="2895600" cy="476250"/>
          </a:xfrm>
        </p:spPr>
        <p:txBody>
          <a:bodyPr/>
          <a:lstStyle/>
          <a:p>
            <a:r>
              <a:rPr lang="en-US" sz="2000" dirty="0" smtClean="0">
                <a:solidFill>
                  <a:srgbClr val="FF0000"/>
                </a:solidFill>
              </a:rPr>
              <a:t>1-Objectivity</a:t>
            </a:r>
            <a:endParaRPr lang="en-US" sz="2000" dirty="0">
              <a:solidFill>
                <a:srgbClr val="FF0000"/>
              </a:solidFill>
            </a:endParaRPr>
          </a:p>
        </p:txBody>
      </p:sp>
    </p:spTree>
    <p:extLst>
      <p:ext uri="{BB962C8B-B14F-4D97-AF65-F5344CB8AC3E}">
        <p14:creationId xmlns:p14="http://schemas.microsoft.com/office/powerpoint/2010/main" val="323309228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4" grpId="0"/>
    </p:bld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type="subTitle" idx="4294967295"/>
          </p:nvPr>
        </p:nvSpPr>
        <p:spPr>
          <a:xfrm>
            <a:off x="4371975" y="4038600"/>
            <a:ext cx="4772025" cy="990600"/>
          </a:xfrm>
        </p:spPr>
        <p:txBody>
          <a:bodyPr/>
          <a:lstStyle/>
          <a:p>
            <a:pPr algn="r">
              <a:buNone/>
            </a:pPr>
            <a:r>
              <a:rPr lang="en-US" dirty="0" smtClean="0"/>
              <a:t>  </a:t>
            </a:r>
            <a:endParaRPr lang="fa-IR" dirty="0" smtClean="0"/>
          </a:p>
        </p:txBody>
      </p:sp>
      <p:cxnSp>
        <p:nvCxnSpPr>
          <p:cNvPr id="6" name="Straight Connector 5"/>
          <p:cNvCxnSpPr/>
          <p:nvPr/>
        </p:nvCxnSpPr>
        <p:spPr>
          <a:xfrm>
            <a:off x="2143108" y="2571744"/>
            <a:ext cx="6072230" cy="0"/>
          </a:xfrm>
          <a:prstGeom prst="line">
            <a:avLst/>
          </a:prstGeom>
        </p:spPr>
        <p:style>
          <a:lnRef idx="2">
            <a:schemeClr val="dk1"/>
          </a:lnRef>
          <a:fillRef idx="0">
            <a:schemeClr val="dk1"/>
          </a:fillRef>
          <a:effectRef idx="1">
            <a:schemeClr val="dk1"/>
          </a:effectRef>
          <a:fontRef idx="minor">
            <a:schemeClr val="tx1"/>
          </a:fontRef>
        </p:style>
      </p:cxnSp>
      <p:cxnSp>
        <p:nvCxnSpPr>
          <p:cNvPr id="8" name="Straight Connector 7"/>
          <p:cNvCxnSpPr/>
          <p:nvPr/>
        </p:nvCxnSpPr>
        <p:spPr>
          <a:xfrm>
            <a:off x="2214546" y="5429264"/>
            <a:ext cx="5929354" cy="0"/>
          </a:xfrm>
          <a:prstGeom prst="line">
            <a:avLst/>
          </a:prstGeom>
        </p:spPr>
        <p:style>
          <a:lnRef idx="2">
            <a:schemeClr val="dk1"/>
          </a:lnRef>
          <a:fillRef idx="0">
            <a:schemeClr val="dk1"/>
          </a:fillRef>
          <a:effectRef idx="1">
            <a:schemeClr val="dk1"/>
          </a:effectRef>
          <a:fontRef idx="minor">
            <a:schemeClr val="tx1"/>
          </a:fontRef>
        </p:style>
      </p:cxnSp>
      <p:sp>
        <p:nvSpPr>
          <p:cNvPr id="16" name="Freeform 15"/>
          <p:cNvSpPr/>
          <p:nvPr/>
        </p:nvSpPr>
        <p:spPr>
          <a:xfrm>
            <a:off x="3428992" y="4357694"/>
            <a:ext cx="3519933" cy="1071570"/>
          </a:xfrm>
          <a:custGeom>
            <a:avLst/>
            <a:gdLst>
              <a:gd name="connsiteX0" fmla="*/ 0 w 2992581"/>
              <a:gd name="connsiteY0" fmla="*/ 1015999 h 1015999"/>
              <a:gd name="connsiteX1" fmla="*/ 1468581 w 2992581"/>
              <a:gd name="connsiteY1" fmla="*/ 4618 h 1015999"/>
              <a:gd name="connsiteX2" fmla="*/ 2992581 w 2992581"/>
              <a:gd name="connsiteY2" fmla="*/ 988290 h 1015999"/>
            </a:gdLst>
            <a:ahLst/>
            <a:cxnLst>
              <a:cxn ang="0">
                <a:pos x="connsiteX0" y="connsiteY0"/>
              </a:cxn>
              <a:cxn ang="0">
                <a:pos x="connsiteX1" y="connsiteY1"/>
              </a:cxn>
              <a:cxn ang="0">
                <a:pos x="connsiteX2" y="connsiteY2"/>
              </a:cxn>
            </a:cxnLst>
            <a:rect l="l" t="t" r="r" b="b"/>
            <a:pathLst>
              <a:path w="2992581" h="1015999">
                <a:moveTo>
                  <a:pt x="0" y="1015999"/>
                </a:moveTo>
                <a:cubicBezTo>
                  <a:pt x="484909" y="512617"/>
                  <a:pt x="969818" y="9236"/>
                  <a:pt x="1468581" y="4618"/>
                </a:cubicBezTo>
                <a:cubicBezTo>
                  <a:pt x="1967344" y="0"/>
                  <a:pt x="2992581" y="988290"/>
                  <a:pt x="2992581" y="98829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17" name="Freeform 16"/>
          <p:cNvSpPr/>
          <p:nvPr/>
        </p:nvSpPr>
        <p:spPr>
          <a:xfrm>
            <a:off x="2590800" y="1302327"/>
            <a:ext cx="1662545" cy="1274618"/>
          </a:xfrm>
          <a:custGeom>
            <a:avLst/>
            <a:gdLst>
              <a:gd name="connsiteX0" fmla="*/ 0 w 1662545"/>
              <a:gd name="connsiteY0" fmla="*/ 1274618 h 1274618"/>
              <a:gd name="connsiteX1" fmla="*/ 858982 w 1662545"/>
              <a:gd name="connsiteY1" fmla="*/ 0 h 1274618"/>
              <a:gd name="connsiteX2" fmla="*/ 1662545 w 1662545"/>
              <a:gd name="connsiteY2" fmla="*/ 1274618 h 1274618"/>
            </a:gdLst>
            <a:ahLst/>
            <a:cxnLst>
              <a:cxn ang="0">
                <a:pos x="connsiteX0" y="connsiteY0"/>
              </a:cxn>
              <a:cxn ang="0">
                <a:pos x="connsiteX1" y="connsiteY1"/>
              </a:cxn>
              <a:cxn ang="0">
                <a:pos x="connsiteX2" y="connsiteY2"/>
              </a:cxn>
            </a:cxnLst>
            <a:rect l="l" t="t" r="r" b="b"/>
            <a:pathLst>
              <a:path w="1662545" h="1274618">
                <a:moveTo>
                  <a:pt x="0" y="1274618"/>
                </a:moveTo>
                <a:cubicBezTo>
                  <a:pt x="290945" y="637309"/>
                  <a:pt x="581891" y="0"/>
                  <a:pt x="858982" y="0"/>
                </a:cubicBezTo>
                <a:cubicBezTo>
                  <a:pt x="1136073" y="0"/>
                  <a:pt x="1399309" y="637309"/>
                  <a:pt x="1662545" y="1274618"/>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54" name="Rectangle 53"/>
          <p:cNvSpPr/>
          <p:nvPr/>
        </p:nvSpPr>
        <p:spPr>
          <a:xfrm>
            <a:off x="3286116" y="2643182"/>
            <a:ext cx="348172" cy="369332"/>
          </a:xfrm>
          <a:prstGeom prst="rect">
            <a:avLst/>
          </a:prstGeom>
        </p:spPr>
        <p:txBody>
          <a:bodyPr wrap="none">
            <a:spAutoFit/>
          </a:bodyPr>
          <a:lstStyle/>
          <a:p>
            <a:r>
              <a:rPr lang="en-US" dirty="0" smtClean="0"/>
              <a:t>X</a:t>
            </a:r>
            <a:endParaRPr lang="en-US" dirty="0"/>
          </a:p>
        </p:txBody>
      </p:sp>
      <p:sp>
        <p:nvSpPr>
          <p:cNvPr id="55" name="Rectangle 54"/>
          <p:cNvSpPr/>
          <p:nvPr/>
        </p:nvSpPr>
        <p:spPr>
          <a:xfrm>
            <a:off x="7715272" y="5500702"/>
            <a:ext cx="348172" cy="369332"/>
          </a:xfrm>
          <a:prstGeom prst="rect">
            <a:avLst/>
          </a:prstGeom>
        </p:spPr>
        <p:txBody>
          <a:bodyPr wrap="none">
            <a:spAutoFit/>
          </a:bodyPr>
          <a:lstStyle/>
          <a:p>
            <a:r>
              <a:rPr lang="en-US" dirty="0" smtClean="0"/>
              <a:t>X</a:t>
            </a:r>
            <a:endParaRPr lang="en-US" dirty="0"/>
          </a:p>
        </p:txBody>
      </p:sp>
      <p:sp>
        <p:nvSpPr>
          <p:cNvPr id="56" name="Rectangle 55"/>
          <p:cNvSpPr/>
          <p:nvPr/>
        </p:nvSpPr>
        <p:spPr>
          <a:xfrm>
            <a:off x="5000628" y="5500702"/>
            <a:ext cx="348172" cy="369332"/>
          </a:xfrm>
          <a:prstGeom prst="rect">
            <a:avLst/>
          </a:prstGeom>
        </p:spPr>
        <p:txBody>
          <a:bodyPr wrap="none">
            <a:spAutoFit/>
          </a:bodyPr>
          <a:lstStyle/>
          <a:p>
            <a:r>
              <a:rPr lang="en-US" dirty="0" smtClean="0"/>
              <a:t>X</a:t>
            </a:r>
            <a:endParaRPr lang="en-US" dirty="0"/>
          </a:p>
        </p:txBody>
      </p:sp>
      <p:sp>
        <p:nvSpPr>
          <p:cNvPr id="57" name="Rectangle 56"/>
          <p:cNvSpPr/>
          <p:nvPr/>
        </p:nvSpPr>
        <p:spPr>
          <a:xfrm>
            <a:off x="7786710" y="2714620"/>
            <a:ext cx="348172" cy="369332"/>
          </a:xfrm>
          <a:prstGeom prst="rect">
            <a:avLst/>
          </a:prstGeom>
        </p:spPr>
        <p:txBody>
          <a:bodyPr wrap="none">
            <a:spAutoFit/>
          </a:bodyPr>
          <a:lstStyle/>
          <a:p>
            <a:r>
              <a:rPr lang="en-US" dirty="0" smtClean="0"/>
              <a:t>X</a:t>
            </a:r>
            <a:endParaRPr lang="en-US" dirty="0"/>
          </a:p>
        </p:txBody>
      </p:sp>
      <p:cxnSp>
        <p:nvCxnSpPr>
          <p:cNvPr id="59" name="Straight Connector 58"/>
          <p:cNvCxnSpPr/>
          <p:nvPr/>
        </p:nvCxnSpPr>
        <p:spPr>
          <a:xfrm>
            <a:off x="3357554" y="2714620"/>
            <a:ext cx="21431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a:stCxn id="56" idx="0"/>
            <a:endCxn id="56" idx="0"/>
          </p:cNvCxnSpPr>
          <p:nvPr/>
        </p:nvCxnSpPr>
        <p:spPr>
          <a:xfrm rot="5400000" flipH="1" flipV="1">
            <a:off x="5174714" y="5500702"/>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flipH="1" flipV="1">
            <a:off x="5199337" y="5444869"/>
            <a:ext cx="0" cy="254542"/>
          </a:xfrm>
          <a:prstGeom prst="line">
            <a:avLst/>
          </a:prstGeom>
        </p:spPr>
        <p:style>
          <a:lnRef idx="1">
            <a:schemeClr val="accent1"/>
          </a:lnRef>
          <a:fillRef idx="0">
            <a:schemeClr val="accent1"/>
          </a:fillRef>
          <a:effectRef idx="0">
            <a:schemeClr val="accent1"/>
          </a:effectRef>
          <a:fontRef idx="minor">
            <a:schemeClr val="tx1"/>
          </a:fontRef>
        </p:style>
      </p:cxnSp>
      <p:sp>
        <p:nvSpPr>
          <p:cNvPr id="65" name="5-Point Star 64"/>
          <p:cNvSpPr/>
          <p:nvPr/>
        </p:nvSpPr>
        <p:spPr>
          <a:xfrm>
            <a:off x="8001024" y="5500702"/>
            <a:ext cx="71438" cy="7143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5-Point Star 65"/>
          <p:cNvSpPr/>
          <p:nvPr/>
        </p:nvSpPr>
        <p:spPr>
          <a:xfrm>
            <a:off x="8072462" y="2714620"/>
            <a:ext cx="71438" cy="7143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p:cNvSpPr txBox="1"/>
          <p:nvPr/>
        </p:nvSpPr>
        <p:spPr>
          <a:xfrm>
            <a:off x="3214678" y="285728"/>
            <a:ext cx="3643338" cy="461665"/>
          </a:xfrm>
          <a:prstGeom prst="rect">
            <a:avLst/>
          </a:prstGeom>
          <a:noFill/>
        </p:spPr>
        <p:txBody>
          <a:bodyPr wrap="square" rtlCol="0">
            <a:spAutoFit/>
          </a:bodyPr>
          <a:lstStyle/>
          <a:p>
            <a:pPr algn="ctr"/>
            <a:r>
              <a:rPr lang="fa-IR" sz="2400" dirty="0" smtClean="0">
                <a:solidFill>
                  <a:srgbClr val="FF0000"/>
                </a:solidFill>
                <a:cs typeface="B Titr" pitchFamily="2" charset="-78"/>
              </a:rPr>
              <a:t>نمودار تعصب</a:t>
            </a:r>
            <a:endParaRPr lang="en-US" sz="2400" dirty="0">
              <a:solidFill>
                <a:srgbClr val="FF0000"/>
              </a:solidFill>
              <a:cs typeface="B Titr" pitchFamily="2" charset="-78"/>
            </a:endParaRPr>
          </a:p>
        </p:txBody>
      </p:sp>
      <p:cxnSp>
        <p:nvCxnSpPr>
          <p:cNvPr id="72" name="Straight Connector 71"/>
          <p:cNvCxnSpPr/>
          <p:nvPr/>
        </p:nvCxnSpPr>
        <p:spPr>
          <a:xfrm rot="5400000">
            <a:off x="7929586" y="2500306"/>
            <a:ext cx="1428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5400000">
            <a:off x="7858148" y="5357826"/>
            <a:ext cx="1428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a:stCxn id="17" idx="1"/>
          </p:cNvCxnSpPr>
          <p:nvPr/>
        </p:nvCxnSpPr>
        <p:spPr>
          <a:xfrm flipH="1">
            <a:off x="3428992" y="1302327"/>
            <a:ext cx="20790" cy="1269417"/>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a:stCxn id="16" idx="1"/>
          </p:cNvCxnSpPr>
          <p:nvPr/>
        </p:nvCxnSpPr>
        <p:spPr>
          <a:xfrm flipH="1">
            <a:off x="5143504" y="4362565"/>
            <a:ext cx="12863" cy="1066699"/>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8079541"/>
      </p:ext>
    </p:extLst>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1000"/>
                                        <p:tgtEl>
                                          <p:spTgt spid="68"/>
                                        </p:tgtEl>
                                      </p:cBhvr>
                                    </p:animEffect>
                                    <p:anim calcmode="lin" valueType="num">
                                      <p:cBhvr>
                                        <p:cTn id="8" dur="1000" fill="hold"/>
                                        <p:tgtEl>
                                          <p:spTgt spid="68"/>
                                        </p:tgtEl>
                                        <p:attrNameLst>
                                          <p:attrName>ppt_x</p:attrName>
                                        </p:attrNameLst>
                                      </p:cBhvr>
                                      <p:tavLst>
                                        <p:tav tm="0">
                                          <p:val>
                                            <p:strVal val="#ppt_x"/>
                                          </p:val>
                                        </p:tav>
                                        <p:tav tm="100000">
                                          <p:val>
                                            <p:strVal val="#ppt_x"/>
                                          </p:val>
                                        </p:tav>
                                      </p:tavLst>
                                    </p:anim>
                                    <p:anim calcmode="lin" valueType="num">
                                      <p:cBhvr>
                                        <p:cTn id="9"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54"/>
                                        </p:tgtEl>
                                        <p:attrNameLst>
                                          <p:attrName>style.visibility</p:attrName>
                                        </p:attrNameLst>
                                      </p:cBhvr>
                                      <p:to>
                                        <p:strVal val="visible"/>
                                      </p:to>
                                    </p:set>
                                    <p:animEffect transition="in" filter="fade">
                                      <p:cBhvr>
                                        <p:cTn id="24" dur="1000"/>
                                        <p:tgtEl>
                                          <p:spTgt spid="54"/>
                                        </p:tgtEl>
                                      </p:cBhvr>
                                    </p:animEffect>
                                    <p:anim calcmode="lin" valueType="num">
                                      <p:cBhvr>
                                        <p:cTn id="25" dur="1000" fill="hold"/>
                                        <p:tgtEl>
                                          <p:spTgt spid="54"/>
                                        </p:tgtEl>
                                        <p:attrNameLst>
                                          <p:attrName>ppt_x</p:attrName>
                                        </p:attrNameLst>
                                      </p:cBhvr>
                                      <p:tavLst>
                                        <p:tav tm="0">
                                          <p:val>
                                            <p:strVal val="#ppt_x"/>
                                          </p:val>
                                        </p:tav>
                                        <p:tav tm="100000">
                                          <p:val>
                                            <p:strVal val="#ppt_x"/>
                                          </p:val>
                                        </p:tav>
                                      </p:tavLst>
                                    </p:anim>
                                    <p:anim calcmode="lin" valueType="num">
                                      <p:cBhvr>
                                        <p:cTn id="26" dur="1000" fill="hold"/>
                                        <p:tgtEl>
                                          <p:spTgt spid="54"/>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animEffect transition="in" filter="fade">
                                      <p:cBhvr>
                                        <p:cTn id="29" dur="1000"/>
                                        <p:tgtEl>
                                          <p:spTgt spid="57"/>
                                        </p:tgtEl>
                                      </p:cBhvr>
                                    </p:animEffect>
                                    <p:anim calcmode="lin" valueType="num">
                                      <p:cBhvr>
                                        <p:cTn id="30" dur="1000" fill="hold"/>
                                        <p:tgtEl>
                                          <p:spTgt spid="57"/>
                                        </p:tgtEl>
                                        <p:attrNameLst>
                                          <p:attrName>ppt_x</p:attrName>
                                        </p:attrNameLst>
                                      </p:cBhvr>
                                      <p:tavLst>
                                        <p:tav tm="0">
                                          <p:val>
                                            <p:strVal val="#ppt_x"/>
                                          </p:val>
                                        </p:tav>
                                        <p:tav tm="100000">
                                          <p:val>
                                            <p:strVal val="#ppt_x"/>
                                          </p:val>
                                        </p:tav>
                                      </p:tavLst>
                                    </p:anim>
                                    <p:anim calcmode="lin" valueType="num">
                                      <p:cBhvr>
                                        <p:cTn id="31" dur="1000" fill="hold"/>
                                        <p:tgtEl>
                                          <p:spTgt spid="57"/>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59"/>
                                        </p:tgtEl>
                                        <p:attrNameLst>
                                          <p:attrName>style.visibility</p:attrName>
                                        </p:attrNameLst>
                                      </p:cBhvr>
                                      <p:to>
                                        <p:strVal val="visible"/>
                                      </p:to>
                                    </p:set>
                                    <p:animEffect transition="in" filter="fade">
                                      <p:cBhvr>
                                        <p:cTn id="34" dur="1000"/>
                                        <p:tgtEl>
                                          <p:spTgt spid="59"/>
                                        </p:tgtEl>
                                      </p:cBhvr>
                                    </p:animEffect>
                                    <p:anim calcmode="lin" valueType="num">
                                      <p:cBhvr>
                                        <p:cTn id="35" dur="1000" fill="hold"/>
                                        <p:tgtEl>
                                          <p:spTgt spid="59"/>
                                        </p:tgtEl>
                                        <p:attrNameLst>
                                          <p:attrName>ppt_x</p:attrName>
                                        </p:attrNameLst>
                                      </p:cBhvr>
                                      <p:tavLst>
                                        <p:tav tm="0">
                                          <p:val>
                                            <p:strVal val="#ppt_x"/>
                                          </p:val>
                                        </p:tav>
                                        <p:tav tm="100000">
                                          <p:val>
                                            <p:strVal val="#ppt_x"/>
                                          </p:val>
                                        </p:tav>
                                      </p:tavLst>
                                    </p:anim>
                                    <p:anim calcmode="lin" valueType="num">
                                      <p:cBhvr>
                                        <p:cTn id="36" dur="1000" fill="hold"/>
                                        <p:tgtEl>
                                          <p:spTgt spid="59"/>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66"/>
                                        </p:tgtEl>
                                        <p:attrNameLst>
                                          <p:attrName>style.visibility</p:attrName>
                                        </p:attrNameLst>
                                      </p:cBhvr>
                                      <p:to>
                                        <p:strVal val="visible"/>
                                      </p:to>
                                    </p:set>
                                    <p:animEffect transition="in" filter="fade">
                                      <p:cBhvr>
                                        <p:cTn id="39" dur="1000"/>
                                        <p:tgtEl>
                                          <p:spTgt spid="66"/>
                                        </p:tgtEl>
                                      </p:cBhvr>
                                    </p:animEffect>
                                    <p:anim calcmode="lin" valueType="num">
                                      <p:cBhvr>
                                        <p:cTn id="40" dur="1000" fill="hold"/>
                                        <p:tgtEl>
                                          <p:spTgt spid="66"/>
                                        </p:tgtEl>
                                        <p:attrNameLst>
                                          <p:attrName>ppt_x</p:attrName>
                                        </p:attrNameLst>
                                      </p:cBhvr>
                                      <p:tavLst>
                                        <p:tav tm="0">
                                          <p:val>
                                            <p:strVal val="#ppt_x"/>
                                          </p:val>
                                        </p:tav>
                                        <p:tav tm="100000">
                                          <p:val>
                                            <p:strVal val="#ppt_x"/>
                                          </p:val>
                                        </p:tav>
                                      </p:tavLst>
                                    </p:anim>
                                    <p:anim calcmode="lin" valueType="num">
                                      <p:cBhvr>
                                        <p:cTn id="41" dur="1000" fill="hold"/>
                                        <p:tgtEl>
                                          <p:spTgt spid="66"/>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78"/>
                                        </p:tgtEl>
                                        <p:attrNameLst>
                                          <p:attrName>style.visibility</p:attrName>
                                        </p:attrNameLst>
                                      </p:cBhvr>
                                      <p:to>
                                        <p:strVal val="visible"/>
                                      </p:to>
                                    </p:set>
                                    <p:animEffect transition="in" filter="fade">
                                      <p:cBhvr>
                                        <p:cTn id="49" dur="1000"/>
                                        <p:tgtEl>
                                          <p:spTgt spid="78"/>
                                        </p:tgtEl>
                                      </p:cBhvr>
                                    </p:animEffect>
                                    <p:anim calcmode="lin" valueType="num">
                                      <p:cBhvr>
                                        <p:cTn id="50" dur="1000" fill="hold"/>
                                        <p:tgtEl>
                                          <p:spTgt spid="78"/>
                                        </p:tgtEl>
                                        <p:attrNameLst>
                                          <p:attrName>ppt_x</p:attrName>
                                        </p:attrNameLst>
                                      </p:cBhvr>
                                      <p:tavLst>
                                        <p:tav tm="0">
                                          <p:val>
                                            <p:strVal val="#ppt_x"/>
                                          </p:val>
                                        </p:tav>
                                        <p:tav tm="100000">
                                          <p:val>
                                            <p:strVal val="#ppt_x"/>
                                          </p:val>
                                        </p:tav>
                                      </p:tavLst>
                                    </p:anim>
                                    <p:anim calcmode="lin" valueType="num">
                                      <p:cBhvr>
                                        <p:cTn id="51"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nodeType="click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circle(in)">
                                      <p:cBhvr>
                                        <p:cTn id="56" dur="2000"/>
                                        <p:tgtEl>
                                          <p:spTgt spid="8"/>
                                        </p:tgtEl>
                                      </p:cBhvr>
                                    </p:animEffect>
                                  </p:childTnLst>
                                </p:cTn>
                              </p:par>
                              <p:par>
                                <p:cTn id="57" presetID="6"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circle(in)">
                                      <p:cBhvr>
                                        <p:cTn id="59" dur="2000"/>
                                        <p:tgtEl>
                                          <p:spTgt spid="16"/>
                                        </p:tgtEl>
                                      </p:cBhvr>
                                    </p:animEffect>
                                  </p:childTnLst>
                                </p:cTn>
                              </p:par>
                              <p:par>
                                <p:cTn id="60" presetID="6"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Effect transition="in" filter="circle(in)">
                                      <p:cBhvr>
                                        <p:cTn id="62" dur="2000"/>
                                        <p:tgtEl>
                                          <p:spTgt spid="55"/>
                                        </p:tgtEl>
                                      </p:cBhvr>
                                    </p:animEffect>
                                  </p:childTnLst>
                                </p:cTn>
                              </p:par>
                              <p:par>
                                <p:cTn id="63" presetID="6" presetClass="entr" presetSubtype="16" fill="hold" grpId="0" nodeType="withEffect">
                                  <p:stCondLst>
                                    <p:cond delay="0"/>
                                  </p:stCondLst>
                                  <p:childTnLst>
                                    <p:set>
                                      <p:cBhvr>
                                        <p:cTn id="64" dur="1" fill="hold">
                                          <p:stCondLst>
                                            <p:cond delay="0"/>
                                          </p:stCondLst>
                                        </p:cTn>
                                        <p:tgtEl>
                                          <p:spTgt spid="56"/>
                                        </p:tgtEl>
                                        <p:attrNameLst>
                                          <p:attrName>style.visibility</p:attrName>
                                        </p:attrNameLst>
                                      </p:cBhvr>
                                      <p:to>
                                        <p:strVal val="visible"/>
                                      </p:to>
                                    </p:set>
                                    <p:animEffect transition="in" filter="circle(in)">
                                      <p:cBhvr>
                                        <p:cTn id="65" dur="2000"/>
                                        <p:tgtEl>
                                          <p:spTgt spid="56"/>
                                        </p:tgtEl>
                                      </p:cBhvr>
                                    </p:animEffect>
                                  </p:childTnLst>
                                </p:cTn>
                              </p:par>
                              <p:par>
                                <p:cTn id="66" presetID="6" presetClass="entr" presetSubtype="16" fill="hold" nodeType="withEffect">
                                  <p:stCondLst>
                                    <p:cond delay="0"/>
                                  </p:stCondLst>
                                  <p:childTnLst>
                                    <p:set>
                                      <p:cBhvr>
                                        <p:cTn id="67" dur="1" fill="hold">
                                          <p:stCondLst>
                                            <p:cond delay="0"/>
                                          </p:stCondLst>
                                        </p:cTn>
                                        <p:tgtEl>
                                          <p:spTgt spid="61"/>
                                        </p:tgtEl>
                                        <p:attrNameLst>
                                          <p:attrName>style.visibility</p:attrName>
                                        </p:attrNameLst>
                                      </p:cBhvr>
                                      <p:to>
                                        <p:strVal val="visible"/>
                                      </p:to>
                                    </p:set>
                                    <p:animEffect transition="in" filter="circle(in)">
                                      <p:cBhvr>
                                        <p:cTn id="68" dur="2000"/>
                                        <p:tgtEl>
                                          <p:spTgt spid="61"/>
                                        </p:tgtEl>
                                      </p:cBhvr>
                                    </p:animEffect>
                                  </p:childTnLst>
                                </p:cTn>
                              </p:par>
                              <p:par>
                                <p:cTn id="69" presetID="6" presetClass="entr" presetSubtype="16" fill="hold"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circle(in)">
                                      <p:cBhvr>
                                        <p:cTn id="71" dur="2000"/>
                                        <p:tgtEl>
                                          <p:spTgt spid="63"/>
                                        </p:tgtEl>
                                      </p:cBhvr>
                                    </p:animEffect>
                                  </p:childTnLst>
                                </p:cTn>
                              </p:par>
                              <p:par>
                                <p:cTn id="72" presetID="6" presetClass="entr" presetSubtype="16" fill="hold" grpId="0" nodeType="withEffect">
                                  <p:stCondLst>
                                    <p:cond delay="0"/>
                                  </p:stCondLst>
                                  <p:childTnLst>
                                    <p:set>
                                      <p:cBhvr>
                                        <p:cTn id="73" dur="1" fill="hold">
                                          <p:stCondLst>
                                            <p:cond delay="0"/>
                                          </p:stCondLst>
                                        </p:cTn>
                                        <p:tgtEl>
                                          <p:spTgt spid="65"/>
                                        </p:tgtEl>
                                        <p:attrNameLst>
                                          <p:attrName>style.visibility</p:attrName>
                                        </p:attrNameLst>
                                      </p:cBhvr>
                                      <p:to>
                                        <p:strVal val="visible"/>
                                      </p:to>
                                    </p:set>
                                    <p:animEffect transition="in" filter="circle(in)">
                                      <p:cBhvr>
                                        <p:cTn id="74" dur="2000"/>
                                        <p:tgtEl>
                                          <p:spTgt spid="65"/>
                                        </p:tgtEl>
                                      </p:cBhvr>
                                    </p:animEffect>
                                  </p:childTnLst>
                                </p:cTn>
                              </p:par>
                              <p:par>
                                <p:cTn id="75" presetID="6" presetClass="entr" presetSubtype="16" fill="hold" nodeType="withEffect">
                                  <p:stCondLst>
                                    <p:cond delay="0"/>
                                  </p:stCondLst>
                                  <p:childTnLst>
                                    <p:set>
                                      <p:cBhvr>
                                        <p:cTn id="76" dur="1" fill="hold">
                                          <p:stCondLst>
                                            <p:cond delay="0"/>
                                          </p:stCondLst>
                                        </p:cTn>
                                        <p:tgtEl>
                                          <p:spTgt spid="74"/>
                                        </p:tgtEl>
                                        <p:attrNameLst>
                                          <p:attrName>style.visibility</p:attrName>
                                        </p:attrNameLst>
                                      </p:cBhvr>
                                      <p:to>
                                        <p:strVal val="visible"/>
                                      </p:to>
                                    </p:set>
                                    <p:animEffect transition="in" filter="circle(in)">
                                      <p:cBhvr>
                                        <p:cTn id="77" dur="2000"/>
                                        <p:tgtEl>
                                          <p:spTgt spid="74"/>
                                        </p:tgtEl>
                                      </p:cBhvr>
                                    </p:animEffect>
                                  </p:childTnLst>
                                </p:cTn>
                              </p:par>
                              <p:par>
                                <p:cTn id="78" presetID="6" presetClass="entr" presetSubtype="16" fill="hold" nodeType="withEffect">
                                  <p:stCondLst>
                                    <p:cond delay="0"/>
                                  </p:stCondLst>
                                  <p:childTnLst>
                                    <p:set>
                                      <p:cBhvr>
                                        <p:cTn id="79" dur="1" fill="hold">
                                          <p:stCondLst>
                                            <p:cond delay="0"/>
                                          </p:stCondLst>
                                        </p:cTn>
                                        <p:tgtEl>
                                          <p:spTgt spid="80"/>
                                        </p:tgtEl>
                                        <p:attrNameLst>
                                          <p:attrName>style.visibility</p:attrName>
                                        </p:attrNameLst>
                                      </p:cBhvr>
                                      <p:to>
                                        <p:strVal val="visible"/>
                                      </p:to>
                                    </p:set>
                                    <p:animEffect transition="in" filter="circle(in)">
                                      <p:cBhvr>
                                        <p:cTn id="80" dur="20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54" grpId="0"/>
      <p:bldP spid="55" grpId="0"/>
      <p:bldP spid="56" grpId="0"/>
      <p:bldP spid="57" grpId="0"/>
      <p:bldP spid="65" grpId="0" animBg="1"/>
      <p:bldP spid="66" grpId="0" animBg="1"/>
      <p:bldP spid="68" grpId="0"/>
    </p:bld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4294967295"/>
            <p:extLst/>
          </p:nvPr>
        </p:nvGraphicFramePr>
        <p:xfrm>
          <a:off x="1435100" y="428625"/>
          <a:ext cx="7499350" cy="58197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19732473"/>
      </p:ext>
    </p:extLst>
  </p:cSld>
  <p:clrMapOvr>
    <a:masterClrMapping/>
  </p:clrMapOvr>
  <p:transition spd="med">
    <p:cove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44008" y="404664"/>
            <a:ext cx="4343400" cy="1362075"/>
          </a:xfrm>
        </p:spPr>
        <p:txBody>
          <a:bodyPr/>
          <a:lstStyle/>
          <a:p>
            <a:pPr algn="ctr"/>
            <a:r>
              <a:rPr lang="fa-IR" dirty="0" smtClean="0">
                <a:solidFill>
                  <a:srgbClr val="FF0000"/>
                </a:solidFill>
                <a:cs typeface="B Titr" pitchFamily="2" charset="-78"/>
              </a:rPr>
              <a:t>قابلیت مقایسه</a:t>
            </a:r>
            <a:r>
              <a:rPr lang="fa-IR" dirty="0" smtClean="0">
                <a:solidFill>
                  <a:srgbClr val="FF0000"/>
                </a:solidFill>
                <a:latin typeface="Calibri"/>
                <a:cs typeface="B Titr" pitchFamily="2" charset="-78"/>
              </a:rPr>
              <a:t>¹</a:t>
            </a:r>
            <a:endParaRPr lang="en-US" dirty="0">
              <a:solidFill>
                <a:srgbClr val="FF0000"/>
              </a:solidFill>
              <a:cs typeface="B Titr" pitchFamily="2" charset="-78"/>
            </a:endParaRPr>
          </a:p>
        </p:txBody>
      </p:sp>
      <p:sp>
        <p:nvSpPr>
          <p:cNvPr id="4" name="Footer Placeholder 3"/>
          <p:cNvSpPr>
            <a:spLocks noGrp="1"/>
          </p:cNvSpPr>
          <p:nvPr>
            <p:ph type="ftr" sz="quarter" idx="11"/>
          </p:nvPr>
        </p:nvSpPr>
        <p:spPr>
          <a:xfrm>
            <a:off x="395536" y="6237312"/>
            <a:ext cx="2895600" cy="365125"/>
          </a:xfrm>
        </p:spPr>
        <p:txBody>
          <a:bodyPr>
            <a:normAutofit fontScale="85000" lnSpcReduction="10000"/>
          </a:bodyPr>
          <a:lstStyle/>
          <a:p>
            <a:r>
              <a:rPr lang="en-US" sz="2000" dirty="0" smtClean="0">
                <a:solidFill>
                  <a:srgbClr val="FF0000"/>
                </a:solidFill>
              </a:rPr>
              <a:t>1-Comparability</a:t>
            </a:r>
            <a:endParaRPr lang="en-US" sz="2000" dirty="0">
              <a:solidFill>
                <a:srgbClr val="FF0000"/>
              </a:solidFill>
            </a:endParaRPr>
          </a:p>
        </p:txBody>
      </p:sp>
      <p:sp>
        <p:nvSpPr>
          <p:cNvPr id="3" name="Content Placeholder 2"/>
          <p:cNvSpPr>
            <a:spLocks noGrp="1"/>
          </p:cNvSpPr>
          <p:nvPr>
            <p:ph idx="4294967295"/>
          </p:nvPr>
        </p:nvSpPr>
        <p:spPr>
          <a:xfrm>
            <a:off x="1066407" y="2348880"/>
            <a:ext cx="8077200" cy="2664296"/>
          </a:xfrm>
        </p:spPr>
        <p:txBody>
          <a:bodyPr>
            <a:noAutofit/>
          </a:bodyPr>
          <a:lstStyle/>
          <a:p>
            <a:pPr algn="justLow" rtl="1">
              <a:buNone/>
            </a:pPr>
            <a:r>
              <a:rPr lang="fa-IR" sz="3600" dirty="0" smtClean="0">
                <a:cs typeface="B Nazanin" pitchFamily="2" charset="-78"/>
              </a:rPr>
              <a:t>مقصود درجه یا میزانی است که استفاده کنندگان از صورت های مالی (هنگام ارزیابی وضع مالی یا نتیجه عملیات شرکت ها در میان دوره یا برای پیش بینی سود یا جریان های نقدی) به این صورت حساب ها تکیه یا اعتماد می نمایند. </a:t>
            </a:r>
            <a:endParaRPr lang="en-US" sz="3600" dirty="0">
              <a:cs typeface="B Nazanin" pitchFamily="2" charset="-78"/>
            </a:endParaRPr>
          </a:p>
        </p:txBody>
      </p:sp>
    </p:spTree>
    <p:extLst>
      <p:ext uri="{BB962C8B-B14F-4D97-AF65-F5344CB8AC3E}">
        <p14:creationId xmlns:p14="http://schemas.microsoft.com/office/powerpoint/2010/main" val="3108742548"/>
      </p:ext>
    </p:extLst>
  </p:cSld>
  <p:clrMapOvr>
    <a:masterClrMapping/>
  </p:clrMapOvr>
  <p:transition spd="med">
    <p:cover dir="ld"/>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solidFill>
                  <a:srgbClr val="FF0000"/>
                </a:solidFill>
                <a:cs typeface="B Titr" pitchFamily="2" charset="-78"/>
              </a:rPr>
              <a:t>ثبات رویه</a:t>
            </a:r>
            <a:r>
              <a:rPr lang="fa-IR" dirty="0" smtClean="0">
                <a:solidFill>
                  <a:srgbClr val="FF0000"/>
                </a:solidFill>
                <a:latin typeface="Calibri"/>
                <a:cs typeface="B Titr" pitchFamily="2" charset="-78"/>
              </a:rPr>
              <a:t>¹</a:t>
            </a:r>
            <a:endParaRPr lang="en-US" dirty="0">
              <a:solidFill>
                <a:srgbClr val="FF0000"/>
              </a:solidFill>
              <a:cs typeface="B Titr" pitchFamily="2" charset="-78"/>
            </a:endParaRPr>
          </a:p>
        </p:txBody>
      </p:sp>
      <p:sp>
        <p:nvSpPr>
          <p:cNvPr id="3" name="Content Placeholder 2"/>
          <p:cNvSpPr>
            <a:spLocks noGrp="1"/>
          </p:cNvSpPr>
          <p:nvPr>
            <p:ph idx="4294967295"/>
          </p:nvPr>
        </p:nvSpPr>
        <p:spPr>
          <a:xfrm>
            <a:off x="827584" y="1596413"/>
            <a:ext cx="8011616" cy="3992827"/>
          </a:xfrm>
        </p:spPr>
        <p:txBody>
          <a:bodyPr>
            <a:noAutofit/>
          </a:bodyPr>
          <a:lstStyle/>
          <a:p>
            <a:pPr algn="justLow" rtl="1">
              <a:buNone/>
            </a:pPr>
            <a:r>
              <a:rPr lang="fa-IR" sz="3600" b="1" i="1" dirty="0" smtClean="0">
                <a:solidFill>
                  <a:srgbClr val="CC3300"/>
                </a:solidFill>
                <a:cs typeface="B Nazanin" pitchFamily="2" charset="-78"/>
              </a:rPr>
              <a:t>مقصود از ثبات رویه این است:</a:t>
            </a:r>
          </a:p>
          <a:p>
            <a:pPr algn="justLow" rtl="1">
              <a:buNone/>
            </a:pPr>
            <a:r>
              <a:rPr lang="fa-IR" sz="3600" b="1" dirty="0" smtClean="0">
                <a:cs typeface="B Nazanin" pitchFamily="2" charset="-78"/>
              </a:rPr>
              <a:t>یک شرکت مفروض طی دوره های زمانی پیاپی از روشهای حسابداری همانند استفاده می نماید.</a:t>
            </a:r>
          </a:p>
          <a:p>
            <a:pPr algn="justLow" rtl="1">
              <a:buNone/>
            </a:pPr>
            <a:r>
              <a:rPr lang="fa-IR" sz="3600" b="1" dirty="0" smtClean="0">
                <a:cs typeface="B Nazanin" pitchFamily="2" charset="-78"/>
              </a:rPr>
              <a:t>در واقع، ثبات رویه یکی از جنبه های یک مساله </a:t>
            </a:r>
          </a:p>
          <a:p>
            <a:pPr algn="justLow" rtl="1">
              <a:buNone/>
            </a:pPr>
            <a:r>
              <a:rPr lang="fa-IR" sz="3600" b="1" dirty="0" smtClean="0">
                <a:cs typeface="B Nazanin" pitchFamily="2" charset="-78"/>
              </a:rPr>
              <a:t>گسترده تر، به نام همسانی است.  </a:t>
            </a:r>
            <a:endParaRPr lang="en-US" sz="3600" b="1" dirty="0">
              <a:cs typeface="B Nazanin" pitchFamily="2" charset="-78"/>
            </a:endParaRPr>
          </a:p>
        </p:txBody>
      </p:sp>
      <p:sp>
        <p:nvSpPr>
          <p:cNvPr id="4" name="Footer Placeholder 3"/>
          <p:cNvSpPr>
            <a:spLocks noGrp="1"/>
          </p:cNvSpPr>
          <p:nvPr>
            <p:ph type="ftr" sz="quarter" idx="4294967295"/>
          </p:nvPr>
        </p:nvSpPr>
        <p:spPr>
          <a:xfrm>
            <a:off x="1000100" y="6215082"/>
            <a:ext cx="2895600" cy="476250"/>
          </a:xfrm>
        </p:spPr>
        <p:txBody>
          <a:bodyPr/>
          <a:lstStyle/>
          <a:p>
            <a:r>
              <a:rPr lang="en-US" sz="2000" dirty="0" smtClean="0">
                <a:solidFill>
                  <a:srgbClr val="FF0000"/>
                </a:solidFill>
              </a:rPr>
              <a:t>1-Consistency</a:t>
            </a:r>
            <a:endParaRPr lang="en-US" dirty="0">
              <a:solidFill>
                <a:srgbClr val="FF0000"/>
              </a:solidFill>
            </a:endParaRPr>
          </a:p>
        </p:txBody>
      </p:sp>
    </p:spTree>
    <p:extLst>
      <p:ext uri="{BB962C8B-B14F-4D97-AF65-F5344CB8AC3E}">
        <p14:creationId xmlns:p14="http://schemas.microsoft.com/office/powerpoint/2010/main" val="1433172393"/>
      </p:ext>
    </p:extLst>
  </p:cSld>
  <p:clrMapOvr>
    <a:masterClrMapping/>
  </p:clrMapOvr>
  <p:transition spd="med">
    <p:cover dir="lu"/>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solidFill>
                  <a:srgbClr val="FF0000"/>
                </a:solidFill>
                <a:cs typeface="B Titr" pitchFamily="2" charset="-78"/>
              </a:rPr>
              <a:t>یکنواختی (همسانی)</a:t>
            </a:r>
            <a:r>
              <a:rPr lang="fa-IR" dirty="0" smtClean="0">
                <a:solidFill>
                  <a:srgbClr val="FF0000"/>
                </a:solidFill>
                <a:latin typeface="Calibri"/>
                <a:cs typeface="B Titr" pitchFamily="2" charset="-78"/>
              </a:rPr>
              <a:t>¹</a:t>
            </a:r>
            <a:endParaRPr lang="en-US" dirty="0">
              <a:solidFill>
                <a:srgbClr val="FF0000"/>
              </a:solidFill>
              <a:cs typeface="B Titr" pitchFamily="2" charset="-78"/>
            </a:endParaRPr>
          </a:p>
        </p:txBody>
      </p:sp>
      <p:sp>
        <p:nvSpPr>
          <p:cNvPr id="3" name="Content Placeholder 2"/>
          <p:cNvSpPr>
            <a:spLocks noGrp="1"/>
          </p:cNvSpPr>
          <p:nvPr>
            <p:ph idx="4294967295"/>
          </p:nvPr>
        </p:nvSpPr>
        <p:spPr/>
        <p:txBody>
          <a:bodyPr>
            <a:normAutofit/>
          </a:bodyPr>
          <a:lstStyle/>
          <a:p>
            <a:pPr algn="justLow" rtl="1">
              <a:buNone/>
            </a:pPr>
            <a:r>
              <a:rPr lang="fa-IR" sz="4800" b="1" dirty="0" smtClean="0">
                <a:cs typeface="B Nazanin" pitchFamily="2" charset="-78"/>
              </a:rPr>
              <a:t>مقصود از واژه ”همسانی“ این است که رویدادهای مشابه به عنوان اقلام همانند ثبت یا منظور شوند. </a:t>
            </a:r>
            <a:endParaRPr lang="en-US" sz="4800" b="1" dirty="0">
              <a:cs typeface="B Nazanin" pitchFamily="2" charset="-78"/>
            </a:endParaRPr>
          </a:p>
        </p:txBody>
      </p:sp>
      <p:sp>
        <p:nvSpPr>
          <p:cNvPr id="4" name="Footer Placeholder 3"/>
          <p:cNvSpPr>
            <a:spLocks noGrp="1"/>
          </p:cNvSpPr>
          <p:nvPr>
            <p:ph type="ftr" sz="quarter" idx="4294967295"/>
          </p:nvPr>
        </p:nvSpPr>
        <p:spPr>
          <a:xfrm>
            <a:off x="1000100" y="6215082"/>
            <a:ext cx="2895600" cy="476250"/>
          </a:xfrm>
        </p:spPr>
        <p:txBody>
          <a:bodyPr/>
          <a:lstStyle/>
          <a:p>
            <a:pPr algn="l"/>
            <a:r>
              <a:rPr lang="en-US" sz="2000" dirty="0" smtClean="0">
                <a:solidFill>
                  <a:srgbClr val="FF0000"/>
                </a:solidFill>
              </a:rPr>
              <a:t>1-Uniformity</a:t>
            </a:r>
            <a:endParaRPr lang="en-US" sz="2000" dirty="0">
              <a:solidFill>
                <a:srgbClr val="FF0000"/>
              </a:solidFill>
            </a:endParaRPr>
          </a:p>
        </p:txBody>
      </p:sp>
    </p:spTree>
    <p:extLst>
      <p:ext uri="{BB962C8B-B14F-4D97-AF65-F5344CB8AC3E}">
        <p14:creationId xmlns:p14="http://schemas.microsoft.com/office/powerpoint/2010/main" val="313266726"/>
      </p:ext>
    </p:extLst>
  </p:cSld>
  <p:clrMapOvr>
    <a:masterClrMapping/>
  </p:clrMapOvr>
  <p:transition spd="med">
    <p:blinds/>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dk1"/>
          </a:lnRef>
          <a:fillRef idx="2">
            <a:schemeClr val="dk1"/>
          </a:fillRef>
          <a:effectRef idx="1">
            <a:schemeClr val="dk1"/>
          </a:effectRef>
          <a:fontRef idx="minor">
            <a:schemeClr val="dk1"/>
          </a:fontRef>
        </p:style>
        <p:txBody>
          <a:bodyPr>
            <a:normAutofit/>
          </a:bodyPr>
          <a:lstStyle/>
          <a:p>
            <a:pPr algn="ctr" rtl="1"/>
            <a:r>
              <a:rPr lang="fa-IR" dirty="0" smtClean="0">
                <a:solidFill>
                  <a:schemeClr val="tx2">
                    <a:lumMod val="50000"/>
                  </a:schemeClr>
                </a:solidFill>
                <a:cs typeface="B Titr" pitchFamily="2" charset="-78"/>
              </a:rPr>
              <a:t>تئوریهای ارزش ویژه (حقوق صاحبان سهام)</a:t>
            </a:r>
            <a:r>
              <a:rPr lang="fa-IR" dirty="0" smtClean="0">
                <a:solidFill>
                  <a:schemeClr val="tx2">
                    <a:lumMod val="50000"/>
                  </a:schemeClr>
                </a:solidFill>
                <a:latin typeface="Calibri"/>
                <a:cs typeface="B Titr" pitchFamily="2" charset="-78"/>
              </a:rPr>
              <a:t>¹</a:t>
            </a:r>
            <a:endParaRPr lang="en-US" dirty="0">
              <a:solidFill>
                <a:schemeClr val="tx2">
                  <a:lumMod val="50000"/>
                </a:schemeClr>
              </a:solidFill>
              <a:cs typeface="B Titr" pitchFamily="2" charset="-78"/>
            </a:endParaRPr>
          </a:p>
        </p:txBody>
      </p:sp>
      <p:graphicFrame>
        <p:nvGraphicFramePr>
          <p:cNvPr id="6" name="Content Placeholder 5"/>
          <p:cNvGraphicFramePr>
            <a:graphicFrameLocks noGrp="1"/>
          </p:cNvGraphicFramePr>
          <p:nvPr>
            <p:ph idx="4294967295"/>
            <p:extLst/>
          </p:nvPr>
        </p:nvGraphicFramePr>
        <p:xfrm>
          <a:off x="1071538" y="1643050"/>
          <a:ext cx="7862912" cy="4605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4294967295"/>
          </p:nvPr>
        </p:nvSpPr>
        <p:spPr>
          <a:xfrm>
            <a:off x="1000100" y="6215082"/>
            <a:ext cx="2895600" cy="476250"/>
          </a:xfrm>
        </p:spPr>
        <p:txBody>
          <a:bodyPr>
            <a:normAutofit fontScale="77500" lnSpcReduction="20000"/>
          </a:bodyPr>
          <a:lstStyle/>
          <a:p>
            <a:r>
              <a:rPr lang="en-US" sz="2000" dirty="0" smtClean="0">
                <a:solidFill>
                  <a:schemeClr val="tx1"/>
                </a:solidFill>
              </a:rPr>
              <a:t>1-Equity Theories</a:t>
            </a:r>
            <a:endParaRPr lang="en-US" sz="2000" dirty="0">
              <a:solidFill>
                <a:schemeClr val="tx1"/>
              </a:solidFill>
            </a:endParaRPr>
          </a:p>
        </p:txBody>
      </p:sp>
    </p:spTree>
    <p:extLst>
      <p:ext uri="{BB962C8B-B14F-4D97-AF65-F5344CB8AC3E}">
        <p14:creationId xmlns:p14="http://schemas.microsoft.com/office/powerpoint/2010/main" val="3946834158"/>
      </p:ext>
    </p:extLst>
  </p:cSld>
  <p:clrMapOvr>
    <a:masterClrMapping/>
  </p:clrMapOvr>
  <p:transition spd="med">
    <p:blinds dir="vert"/>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dirty="0" smtClean="0">
                <a:solidFill>
                  <a:srgbClr val="FF0000"/>
                </a:solidFill>
                <a:cs typeface="B Titr" pitchFamily="2" charset="-78"/>
              </a:rPr>
              <a:t>تئوری مالکیت انفرادی(مالکانه)</a:t>
            </a:r>
            <a:r>
              <a:rPr lang="fa-IR" dirty="0" smtClean="0">
                <a:solidFill>
                  <a:srgbClr val="FF0000"/>
                </a:solidFill>
                <a:latin typeface="Calibri"/>
                <a:cs typeface="B Titr" pitchFamily="2" charset="-78"/>
              </a:rPr>
              <a:t>¹</a:t>
            </a:r>
            <a:endParaRPr lang="en-US" dirty="0">
              <a:solidFill>
                <a:srgbClr val="FF0000"/>
              </a:solidFill>
              <a:cs typeface="B Titr" pitchFamily="2" charset="-78"/>
            </a:endParaRPr>
          </a:p>
        </p:txBody>
      </p:sp>
      <p:sp>
        <p:nvSpPr>
          <p:cNvPr id="3" name="Content Placeholder 2"/>
          <p:cNvSpPr>
            <a:spLocks noGrp="1"/>
          </p:cNvSpPr>
          <p:nvPr>
            <p:ph idx="4294967295"/>
          </p:nvPr>
        </p:nvSpPr>
        <p:spPr/>
        <p:txBody>
          <a:bodyPr>
            <a:normAutofit/>
          </a:bodyPr>
          <a:lstStyle/>
          <a:p>
            <a:pPr algn="justLow" rtl="1">
              <a:buNone/>
            </a:pPr>
            <a:r>
              <a:rPr lang="fa-IR" dirty="0" smtClean="0">
                <a:solidFill>
                  <a:schemeClr val="tx1">
                    <a:lumMod val="95000"/>
                    <a:lumOff val="5000"/>
                  </a:schemeClr>
                </a:solidFill>
                <a:cs typeface="2  Koodak" pitchFamily="2" charset="-78"/>
              </a:rPr>
              <a:t>در ”تئوری مالکیت انفرادی“ فرض بر این است که مالکان و شرکت دارای هویت همانند هستند.</a:t>
            </a:r>
          </a:p>
          <a:p>
            <a:pPr algn="justLow" rtl="1">
              <a:buNone/>
            </a:pPr>
            <a:r>
              <a:rPr lang="fa-IR" dirty="0" smtClean="0">
                <a:solidFill>
                  <a:schemeClr val="tx1">
                    <a:lumMod val="95000"/>
                    <a:lumOff val="5000"/>
                  </a:schemeClr>
                </a:solidFill>
                <a:cs typeface="2  Koodak" pitchFamily="2" charset="-78"/>
              </a:rPr>
              <a:t>از دیدگاه این تئوری، دارایی به مالکان شرکت تعلق دارد، بدهی ها تعهدات آنها هستند و حق مالکانه به مالکان شرکت تعلق دارد.</a:t>
            </a:r>
          </a:p>
          <a:p>
            <a:pPr algn="justLow" rtl="1">
              <a:buNone/>
            </a:pPr>
            <a:r>
              <a:rPr lang="fa-IR" dirty="0" smtClean="0">
                <a:solidFill>
                  <a:schemeClr val="tx1">
                    <a:lumMod val="95000"/>
                    <a:lumOff val="5000"/>
                  </a:schemeClr>
                </a:solidFill>
                <a:cs typeface="2  Koodak" pitchFamily="2" charset="-78"/>
              </a:rPr>
              <a:t>معادله ترازنامه به صورت زیر خواهد بود:</a:t>
            </a:r>
          </a:p>
          <a:p>
            <a:pPr algn="justLow" rtl="1">
              <a:buNone/>
            </a:pPr>
            <a:endParaRPr lang="fa-IR" dirty="0" smtClean="0">
              <a:solidFill>
                <a:schemeClr val="tx1">
                  <a:lumMod val="95000"/>
                  <a:lumOff val="5000"/>
                </a:schemeClr>
              </a:solidFill>
              <a:cs typeface="2  Koodak" pitchFamily="2" charset="-78"/>
            </a:endParaRPr>
          </a:p>
          <a:p>
            <a:pPr algn="ctr" rtl="1">
              <a:buNone/>
            </a:pPr>
            <a:r>
              <a:rPr lang="fa-IR" sz="3600" b="1" dirty="0" smtClean="0">
                <a:solidFill>
                  <a:schemeClr val="accent4">
                    <a:lumMod val="50000"/>
                  </a:schemeClr>
                </a:solidFill>
                <a:latin typeface="Calibri"/>
                <a:cs typeface="B Yekan" pitchFamily="2" charset="-78"/>
              </a:rPr>
              <a:t>حقوق مالکان شرکت= بدهی ها∑- دارایی ها∑</a:t>
            </a:r>
            <a:endParaRPr lang="en-US" sz="3600" b="1" dirty="0">
              <a:solidFill>
                <a:schemeClr val="accent4">
                  <a:lumMod val="50000"/>
                </a:schemeClr>
              </a:solidFill>
              <a:cs typeface="B Yekan" pitchFamily="2" charset="-78"/>
            </a:endParaRPr>
          </a:p>
        </p:txBody>
      </p:sp>
      <p:sp>
        <p:nvSpPr>
          <p:cNvPr id="4" name="Footer Placeholder 3"/>
          <p:cNvSpPr>
            <a:spLocks noGrp="1"/>
          </p:cNvSpPr>
          <p:nvPr>
            <p:ph type="ftr" sz="quarter" idx="4294967295"/>
          </p:nvPr>
        </p:nvSpPr>
        <p:spPr>
          <a:xfrm>
            <a:off x="1000100" y="6215082"/>
            <a:ext cx="2895600" cy="476250"/>
          </a:xfrm>
        </p:spPr>
        <p:txBody>
          <a:bodyPr>
            <a:normAutofit fontScale="70000" lnSpcReduction="20000"/>
          </a:bodyPr>
          <a:lstStyle/>
          <a:p>
            <a:r>
              <a:rPr lang="en-US" sz="2000" dirty="0" smtClean="0"/>
              <a:t>1-Proprietory Theory</a:t>
            </a:r>
            <a:endParaRPr lang="en-US" sz="2000" dirty="0"/>
          </a:p>
        </p:txBody>
      </p:sp>
    </p:spTree>
    <p:extLst>
      <p:ext uri="{BB962C8B-B14F-4D97-AF65-F5344CB8AC3E}">
        <p14:creationId xmlns:p14="http://schemas.microsoft.com/office/powerpoint/2010/main" val="2463264869"/>
      </p:ext>
    </p:extLst>
  </p:cSld>
  <p:clrMapOvr>
    <a:masterClrMapping/>
  </p:clrMapOvr>
  <p:transition spd="med">
    <p:check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cs typeface="B Zar" panose="00000400000000000000" pitchFamily="2" charset="-78"/>
              </a:defRPr>
            </a:lvl1pPr>
            <a:lvl2pPr marL="742950" indent="-285750" eaLnBrk="0" hangingPunct="0">
              <a:defRPr kumimoji="1" sz="2400">
                <a:solidFill>
                  <a:schemeClr val="tx1"/>
                </a:solidFill>
                <a:latin typeface="Times New Roman" panose="02020603050405020304" pitchFamily="18" charset="0"/>
                <a:cs typeface="B Zar" panose="00000400000000000000" pitchFamily="2" charset="-78"/>
              </a:defRPr>
            </a:lvl2pPr>
            <a:lvl3pPr marL="1143000" indent="-228600" eaLnBrk="0" hangingPunct="0">
              <a:defRPr kumimoji="1" sz="2400">
                <a:solidFill>
                  <a:schemeClr val="tx1"/>
                </a:solidFill>
                <a:latin typeface="Times New Roman" panose="02020603050405020304" pitchFamily="18" charset="0"/>
                <a:cs typeface="B Zar" panose="00000400000000000000" pitchFamily="2" charset="-78"/>
              </a:defRPr>
            </a:lvl3pPr>
            <a:lvl4pPr marL="1600200" indent="-228600" eaLnBrk="0" hangingPunct="0">
              <a:defRPr kumimoji="1" sz="2400">
                <a:solidFill>
                  <a:schemeClr val="tx1"/>
                </a:solidFill>
                <a:latin typeface="Times New Roman" panose="02020603050405020304" pitchFamily="18" charset="0"/>
                <a:cs typeface="B Zar" panose="00000400000000000000" pitchFamily="2" charset="-78"/>
              </a:defRPr>
            </a:lvl4pPr>
            <a:lvl5pPr marL="2057400" indent="-228600" eaLnBrk="0" hangingPunct="0">
              <a:defRPr kumimoji="1" sz="2400">
                <a:solidFill>
                  <a:schemeClr val="tx1"/>
                </a:solidFill>
                <a:latin typeface="Times New Roman" panose="02020603050405020304" pitchFamily="18" charset="0"/>
                <a:cs typeface="B Zar" panose="00000400000000000000" pitchFamily="2" charset="-7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cs typeface="B Zar" panose="00000400000000000000" pitchFamily="2" charset="-7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cs typeface="B Zar" panose="00000400000000000000" pitchFamily="2" charset="-7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cs typeface="B Zar" panose="00000400000000000000" pitchFamily="2" charset="-7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cs typeface="B Zar" panose="00000400000000000000" pitchFamily="2" charset="-78"/>
              </a:defRPr>
            </a:lvl9pPr>
          </a:lstStyle>
          <a:p>
            <a:pPr eaLnBrk="1" hangingPunct="1"/>
            <a:fld id="{B4F68386-6CAF-4EEA-B34E-9EB1C39A7865}" type="slidenum">
              <a:rPr lang="en-US" altLang="fa-IR" sz="1200"/>
              <a:pPr eaLnBrk="1" hangingPunct="1"/>
              <a:t>8</a:t>
            </a:fld>
            <a:endParaRPr lang="en-US" altLang="fa-IR" sz="1200"/>
          </a:p>
        </p:txBody>
      </p:sp>
      <p:sp>
        <p:nvSpPr>
          <p:cNvPr id="2" name="Footer Placeholder 1"/>
          <p:cNvSpPr>
            <a:spLocks noGrp="1"/>
          </p:cNvSpPr>
          <p:nvPr>
            <p:ph type="ftr" sz="quarter" idx="12"/>
          </p:nvPr>
        </p:nvSpPr>
        <p:spPr/>
        <p:txBody>
          <a:bodyPr/>
          <a:lstStyle/>
          <a:p>
            <a:pPr>
              <a:defRPr/>
            </a:pPr>
            <a:endParaRPr lang="en-US"/>
          </a:p>
        </p:txBody>
      </p:sp>
      <p:sp>
        <p:nvSpPr>
          <p:cNvPr id="13316" name="TextBox 3"/>
          <p:cNvSpPr txBox="1">
            <a:spLocks noChangeArrowheads="1"/>
          </p:cNvSpPr>
          <p:nvPr/>
        </p:nvSpPr>
        <p:spPr bwMode="auto">
          <a:xfrm>
            <a:off x="571500" y="1857375"/>
            <a:ext cx="7929563"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cs typeface="B Zar" panose="00000400000000000000" pitchFamily="2" charset="-78"/>
              </a:defRPr>
            </a:lvl1pPr>
            <a:lvl2pPr marL="742950" indent="-285750" eaLnBrk="0" hangingPunct="0">
              <a:defRPr kumimoji="1" sz="2400">
                <a:solidFill>
                  <a:schemeClr val="tx1"/>
                </a:solidFill>
                <a:latin typeface="Times New Roman" panose="02020603050405020304" pitchFamily="18" charset="0"/>
                <a:cs typeface="B Zar" panose="00000400000000000000" pitchFamily="2" charset="-78"/>
              </a:defRPr>
            </a:lvl2pPr>
            <a:lvl3pPr marL="1143000" indent="-228600" eaLnBrk="0" hangingPunct="0">
              <a:defRPr kumimoji="1" sz="2400">
                <a:solidFill>
                  <a:schemeClr val="tx1"/>
                </a:solidFill>
                <a:latin typeface="Times New Roman" panose="02020603050405020304" pitchFamily="18" charset="0"/>
                <a:cs typeface="B Zar" panose="00000400000000000000" pitchFamily="2" charset="-78"/>
              </a:defRPr>
            </a:lvl3pPr>
            <a:lvl4pPr marL="1600200" indent="-228600" eaLnBrk="0" hangingPunct="0">
              <a:defRPr kumimoji="1" sz="2400">
                <a:solidFill>
                  <a:schemeClr val="tx1"/>
                </a:solidFill>
                <a:latin typeface="Times New Roman" panose="02020603050405020304" pitchFamily="18" charset="0"/>
                <a:cs typeface="B Zar" panose="00000400000000000000" pitchFamily="2" charset="-78"/>
              </a:defRPr>
            </a:lvl4pPr>
            <a:lvl5pPr marL="2057400" indent="-228600" eaLnBrk="0" hangingPunct="0">
              <a:defRPr kumimoji="1" sz="2400">
                <a:solidFill>
                  <a:schemeClr val="tx1"/>
                </a:solidFill>
                <a:latin typeface="Times New Roman" panose="02020603050405020304" pitchFamily="18" charset="0"/>
                <a:cs typeface="B Zar" panose="00000400000000000000" pitchFamily="2" charset="-7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cs typeface="B Zar" panose="00000400000000000000" pitchFamily="2" charset="-7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cs typeface="B Zar" panose="00000400000000000000" pitchFamily="2" charset="-7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cs typeface="B Zar" panose="00000400000000000000" pitchFamily="2" charset="-7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cs typeface="B Zar" panose="00000400000000000000" pitchFamily="2" charset="-78"/>
              </a:defRPr>
            </a:lvl9pPr>
          </a:lstStyle>
          <a:p>
            <a:pPr algn="just" rtl="1" eaLnBrk="1" hangingPunct="1"/>
            <a:r>
              <a:rPr lang="fa-IR" altLang="fa-IR" sz="3200">
                <a:solidFill>
                  <a:srgbClr val="F8F8F8"/>
                </a:solidFill>
                <a:cs typeface="Times New Roman" panose="02020603050405020304" pitchFamily="18" charset="0"/>
              </a:rPr>
              <a:t>وظيفه سياستگذاري حسابداري كه با عنوان تدوين استانداردها مورد اشاره قرار مي گيرد توسط نهادهاي مسئول انجام ونتايج آن به صورت بيانيه هاي رسمي منتشر مي شود</a:t>
            </a:r>
          </a:p>
          <a:p>
            <a:pPr algn="just" rtl="1" eaLnBrk="1" hangingPunct="1"/>
            <a:endParaRPr lang="fa-IR" altLang="fa-IR" sz="3200">
              <a:solidFill>
                <a:srgbClr val="F8F8F8"/>
              </a:solidFill>
              <a:cs typeface="Times New Roman" panose="02020603050405020304" pitchFamily="18" charset="0"/>
            </a:endParaRPr>
          </a:p>
          <a:p>
            <a:pPr algn="just" rtl="1" eaLnBrk="1" hangingPunct="1"/>
            <a:r>
              <a:rPr lang="fa-IR" altLang="fa-IR" sz="3200">
                <a:solidFill>
                  <a:srgbClr val="F8F8F8"/>
                </a:solidFill>
                <a:cs typeface="Times New Roman" panose="02020603050405020304" pitchFamily="18" charset="0"/>
              </a:rPr>
              <a:t>عوامل سه گانه وضعيت اقتصادي،شرايط سياسي وتئوري حسابداري،نهاده هاي فرايند سياستگذاري محسوب مي شود.</a:t>
            </a:r>
          </a:p>
        </p:txBody>
      </p:sp>
    </p:spTree>
  </p:cSld>
  <p:clrMapOvr>
    <a:masterClrMapping/>
  </p:clrMapOvr>
  <p:transition spd="slow">
    <p:pull dir="u"/>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solidFill>
                  <a:srgbClr val="FF0000"/>
                </a:solidFill>
                <a:cs typeface="B Titr" pitchFamily="2" charset="-78"/>
              </a:rPr>
              <a:t>تئوری واحد تجاری(تفکیک شخصیت)</a:t>
            </a:r>
            <a:r>
              <a:rPr lang="fa-IR" dirty="0" smtClean="0">
                <a:solidFill>
                  <a:srgbClr val="FF0000"/>
                </a:solidFill>
                <a:latin typeface="Calibri"/>
                <a:cs typeface="B Titr" pitchFamily="2" charset="-78"/>
              </a:rPr>
              <a:t>¹</a:t>
            </a:r>
            <a:endParaRPr lang="en-US" dirty="0">
              <a:solidFill>
                <a:srgbClr val="FF0000"/>
              </a:solidFill>
              <a:cs typeface="B Titr" pitchFamily="2" charset="-78"/>
            </a:endParaRPr>
          </a:p>
        </p:txBody>
      </p:sp>
      <p:sp>
        <p:nvSpPr>
          <p:cNvPr id="3" name="Content Placeholder 2"/>
          <p:cNvSpPr>
            <a:spLocks noGrp="1"/>
          </p:cNvSpPr>
          <p:nvPr>
            <p:ph idx="4294967295"/>
          </p:nvPr>
        </p:nvSpPr>
        <p:spPr/>
        <p:txBody>
          <a:bodyPr>
            <a:normAutofit/>
          </a:bodyPr>
          <a:lstStyle/>
          <a:p>
            <a:pPr algn="r">
              <a:buNone/>
            </a:pPr>
            <a:r>
              <a:rPr lang="fa-IR" sz="2800" b="1" dirty="0" smtClean="0">
                <a:cs typeface="B Mitra" pitchFamily="2" charset="-78"/>
              </a:rPr>
              <a:t>از دیدگاه ”تئوری تفکیک شخصیت“ شرکت و مالکان موجودات جداگانه اند.</a:t>
            </a:r>
          </a:p>
          <a:p>
            <a:pPr algn="r">
              <a:buNone/>
            </a:pPr>
            <a:r>
              <a:rPr lang="fa-IR" sz="2800" b="1" dirty="0" smtClean="0">
                <a:cs typeface="B Mitra" pitchFamily="2" charset="-78"/>
              </a:rPr>
              <a:t>دارایی ها به شرکت تعلق دارند و دارندگان اوراق قرضه و سهام  نسبت به آنها دارای حق و ادعای متفاوتی می باشند.</a:t>
            </a:r>
          </a:p>
          <a:p>
            <a:pPr algn="r">
              <a:buNone/>
            </a:pPr>
            <a:endParaRPr lang="fa-IR" sz="2800" b="1" dirty="0" smtClean="0">
              <a:cs typeface="B Mitra" pitchFamily="2" charset="-78"/>
            </a:endParaRPr>
          </a:p>
          <a:p>
            <a:pPr algn="r">
              <a:buNone/>
            </a:pPr>
            <a:r>
              <a:rPr lang="fa-IR" sz="2800" b="1" dirty="0" smtClean="0">
                <a:cs typeface="B Mitra" pitchFamily="2" charset="-78"/>
              </a:rPr>
              <a:t>معادله حسابداری به صورت زیر خواهد بود:</a:t>
            </a:r>
          </a:p>
          <a:p>
            <a:pPr algn="r">
              <a:buNone/>
            </a:pPr>
            <a:endParaRPr lang="fa-IR" sz="2800" b="1" dirty="0" smtClean="0">
              <a:cs typeface="B Mitra" pitchFamily="2" charset="-78"/>
            </a:endParaRPr>
          </a:p>
          <a:p>
            <a:pPr algn="ctr">
              <a:buNone/>
            </a:pPr>
            <a:r>
              <a:rPr lang="fa-IR" b="1" dirty="0" smtClean="0">
                <a:solidFill>
                  <a:schemeClr val="tx2">
                    <a:lumMod val="50000"/>
                  </a:schemeClr>
                </a:solidFill>
                <a:cs typeface="B Yekan" pitchFamily="2" charset="-78"/>
              </a:rPr>
              <a:t>حقوق صاحبان سهام</a:t>
            </a:r>
            <a:r>
              <a:rPr lang="fa-IR" b="1" dirty="0" smtClean="0">
                <a:solidFill>
                  <a:schemeClr val="tx2">
                    <a:lumMod val="50000"/>
                  </a:schemeClr>
                </a:solidFill>
                <a:latin typeface="Calibri"/>
                <a:cs typeface="B Yekan" pitchFamily="2" charset="-78"/>
              </a:rPr>
              <a:t>∑</a:t>
            </a:r>
            <a:r>
              <a:rPr lang="fa-IR" b="1" dirty="0">
                <a:solidFill>
                  <a:schemeClr val="accent4">
                    <a:lumMod val="50000"/>
                  </a:schemeClr>
                </a:solidFill>
                <a:cs typeface="B Yekan" pitchFamily="2" charset="-78"/>
              </a:rPr>
              <a:t> </a:t>
            </a:r>
            <a:r>
              <a:rPr lang="fa-IR" b="1" dirty="0" smtClean="0">
                <a:solidFill>
                  <a:schemeClr val="accent4">
                    <a:lumMod val="50000"/>
                  </a:schemeClr>
                </a:solidFill>
                <a:cs typeface="B Yekan" pitchFamily="2" charset="-78"/>
              </a:rPr>
              <a:t>+ بدهی </a:t>
            </a:r>
            <a:r>
              <a:rPr lang="fa-IR" b="1" dirty="0">
                <a:solidFill>
                  <a:schemeClr val="accent4">
                    <a:lumMod val="50000"/>
                  </a:schemeClr>
                </a:solidFill>
                <a:cs typeface="B Yekan" pitchFamily="2" charset="-78"/>
              </a:rPr>
              <a:t>ها</a:t>
            </a:r>
            <a:r>
              <a:rPr lang="fa-IR" b="1" dirty="0" smtClean="0">
                <a:solidFill>
                  <a:schemeClr val="accent4">
                    <a:lumMod val="50000"/>
                  </a:schemeClr>
                </a:solidFill>
                <a:cs typeface="B Yekan" pitchFamily="2" charset="-78"/>
              </a:rPr>
              <a:t>∑= </a:t>
            </a:r>
            <a:r>
              <a:rPr lang="fa-IR" b="1" dirty="0" smtClean="0">
                <a:solidFill>
                  <a:schemeClr val="tx2">
                    <a:lumMod val="50000"/>
                  </a:schemeClr>
                </a:solidFill>
                <a:cs typeface="B Yekan" pitchFamily="2" charset="-78"/>
              </a:rPr>
              <a:t>دارایی ها</a:t>
            </a:r>
            <a:r>
              <a:rPr lang="fa-IR" b="1" dirty="0" smtClean="0">
                <a:solidFill>
                  <a:schemeClr val="tx2">
                    <a:lumMod val="50000"/>
                  </a:schemeClr>
                </a:solidFill>
                <a:latin typeface="Calibri"/>
                <a:cs typeface="B Yekan" pitchFamily="2" charset="-78"/>
              </a:rPr>
              <a:t>∑</a:t>
            </a:r>
            <a:endParaRPr lang="en-US" b="1" dirty="0">
              <a:solidFill>
                <a:schemeClr val="tx2">
                  <a:lumMod val="50000"/>
                </a:schemeClr>
              </a:solidFill>
              <a:cs typeface="B Yekan" pitchFamily="2" charset="-78"/>
            </a:endParaRPr>
          </a:p>
        </p:txBody>
      </p:sp>
      <p:sp>
        <p:nvSpPr>
          <p:cNvPr id="4" name="Footer Placeholder 3"/>
          <p:cNvSpPr>
            <a:spLocks noGrp="1"/>
          </p:cNvSpPr>
          <p:nvPr>
            <p:ph type="ftr" sz="quarter" idx="4294967295"/>
          </p:nvPr>
        </p:nvSpPr>
        <p:spPr>
          <a:xfrm>
            <a:off x="1000100" y="6215082"/>
            <a:ext cx="2895600" cy="476250"/>
          </a:xfrm>
        </p:spPr>
        <p:txBody>
          <a:bodyPr>
            <a:normAutofit fontScale="92500"/>
          </a:bodyPr>
          <a:lstStyle/>
          <a:p>
            <a:r>
              <a:rPr lang="en-US" sz="2000" dirty="0" smtClean="0">
                <a:solidFill>
                  <a:schemeClr val="tx2">
                    <a:lumMod val="50000"/>
                  </a:schemeClr>
                </a:solidFill>
              </a:rPr>
              <a:t>1-Entity Theory</a:t>
            </a:r>
            <a:endParaRPr lang="en-US" sz="2000" dirty="0">
              <a:solidFill>
                <a:schemeClr val="tx2">
                  <a:lumMod val="50000"/>
                </a:schemeClr>
              </a:solidFill>
            </a:endParaRPr>
          </a:p>
        </p:txBody>
      </p:sp>
    </p:spTree>
    <p:extLst>
      <p:ext uri="{BB962C8B-B14F-4D97-AF65-F5344CB8AC3E}">
        <p14:creationId xmlns:p14="http://schemas.microsoft.com/office/powerpoint/2010/main" val="2867947309"/>
      </p:ext>
    </p:extLst>
  </p:cSld>
  <p:clrMapOvr>
    <a:masterClrMapping/>
  </p:clrMapOvr>
  <p:transition spd="med">
    <p:randomBa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solidFill>
                  <a:srgbClr val="FF0000"/>
                </a:solidFill>
                <a:cs typeface="B Titr" pitchFamily="2" charset="-78"/>
              </a:rPr>
              <a:t>تئوری حقوق مازاد (حقوق باقیمانده</a:t>
            </a:r>
            <a:r>
              <a:rPr lang="fa-IR" dirty="0" smtClean="0">
                <a:solidFill>
                  <a:srgbClr val="FF0000"/>
                </a:solidFill>
                <a:latin typeface="Calibri"/>
                <a:cs typeface="B Titr" pitchFamily="2" charset="-78"/>
              </a:rPr>
              <a:t>¹)</a:t>
            </a:r>
            <a:endParaRPr lang="en-US" dirty="0">
              <a:solidFill>
                <a:srgbClr val="FF0000"/>
              </a:solidFill>
              <a:cs typeface="B Titr" pitchFamily="2" charset="-78"/>
            </a:endParaRPr>
          </a:p>
        </p:txBody>
      </p:sp>
      <p:sp>
        <p:nvSpPr>
          <p:cNvPr id="3" name="Content Placeholder 2"/>
          <p:cNvSpPr>
            <a:spLocks noGrp="1"/>
          </p:cNvSpPr>
          <p:nvPr>
            <p:ph idx="4294967295"/>
          </p:nvPr>
        </p:nvSpPr>
        <p:spPr>
          <a:xfrm>
            <a:off x="467544" y="1628801"/>
            <a:ext cx="8712968" cy="2304256"/>
          </a:xfrm>
        </p:spPr>
        <p:txBody>
          <a:bodyPr>
            <a:normAutofit/>
          </a:bodyPr>
          <a:lstStyle/>
          <a:p>
            <a:pPr algn="justLow" rtl="1">
              <a:buNone/>
            </a:pPr>
            <a:r>
              <a:rPr lang="fa-IR" sz="2800" b="1" dirty="0" smtClean="0">
                <a:solidFill>
                  <a:schemeClr val="tx2">
                    <a:lumMod val="50000"/>
                  </a:schemeClr>
                </a:solidFill>
                <a:cs typeface="B Nazanin" pitchFamily="2" charset="-78"/>
              </a:rPr>
              <a:t>دیدگاه مبتنی بر حقوق باقیمانده در فاصله بین تئوری مالکیت و تئوری واحد تجاری قرار می گیرد.</a:t>
            </a:r>
          </a:p>
          <a:p>
            <a:pPr algn="justLow" rtl="1">
              <a:buNone/>
            </a:pPr>
            <a:r>
              <a:rPr lang="fa-IR" sz="2800" b="1" dirty="0" smtClean="0">
                <a:solidFill>
                  <a:schemeClr val="tx2">
                    <a:lumMod val="50000"/>
                  </a:schemeClr>
                </a:solidFill>
                <a:cs typeface="B Nazanin" pitchFamily="2" charset="-78"/>
              </a:rPr>
              <a:t>از این دیدگاه معادله ترازنامه به صورت زیر در می آید:</a:t>
            </a:r>
          </a:p>
          <a:p>
            <a:pPr algn="justLow" rtl="1">
              <a:buNone/>
            </a:pPr>
            <a:r>
              <a:rPr lang="fa-IR" sz="2800" b="1" dirty="0" smtClean="0">
                <a:solidFill>
                  <a:schemeClr val="tx2">
                    <a:lumMod val="50000"/>
                  </a:schemeClr>
                </a:solidFill>
                <a:cs typeface="B Nazanin" pitchFamily="2" charset="-78"/>
              </a:rPr>
              <a:t>حقوق باقیمانده=حقوق ویژه</a:t>
            </a:r>
            <a:r>
              <a:rPr lang="fa-IR" sz="2800" b="1" dirty="0" smtClean="0">
                <a:solidFill>
                  <a:schemeClr val="tx2">
                    <a:lumMod val="50000"/>
                  </a:schemeClr>
                </a:solidFill>
                <a:latin typeface="Calibri"/>
                <a:cs typeface="B Nazanin" pitchFamily="2" charset="-78"/>
              </a:rPr>
              <a:t>∑(شامل بدهی،سهام ممتاز)-دارایی ها∑</a:t>
            </a:r>
          </a:p>
          <a:p>
            <a:pPr algn="justLow" rtl="1">
              <a:buNone/>
            </a:pPr>
            <a:endParaRPr lang="fa-IR" sz="2800" b="1" dirty="0">
              <a:solidFill>
                <a:schemeClr val="tx2">
                  <a:lumMod val="50000"/>
                </a:schemeClr>
              </a:solidFill>
              <a:latin typeface="Calibri"/>
              <a:cs typeface="B Nazanin" pitchFamily="2" charset="-78"/>
            </a:endParaRPr>
          </a:p>
          <a:p>
            <a:pPr algn="justLow" rtl="1">
              <a:buNone/>
            </a:pPr>
            <a:endParaRPr lang="fa-IR" sz="2800" b="1" dirty="0" smtClean="0">
              <a:solidFill>
                <a:schemeClr val="tx2">
                  <a:lumMod val="50000"/>
                </a:schemeClr>
              </a:solidFill>
              <a:latin typeface="Calibri"/>
              <a:cs typeface="B Nazanin" pitchFamily="2" charset="-78"/>
            </a:endParaRPr>
          </a:p>
          <a:p>
            <a:pPr algn="justLow" rtl="1">
              <a:buNone/>
            </a:pPr>
            <a:endParaRPr lang="en-US" sz="2800" b="1" dirty="0">
              <a:solidFill>
                <a:schemeClr val="tx2">
                  <a:lumMod val="50000"/>
                </a:schemeClr>
              </a:solidFill>
              <a:cs typeface="B Nazanin" pitchFamily="2" charset="-78"/>
            </a:endParaRPr>
          </a:p>
        </p:txBody>
      </p:sp>
      <p:sp>
        <p:nvSpPr>
          <p:cNvPr id="4" name="Footer Placeholder 3"/>
          <p:cNvSpPr>
            <a:spLocks noGrp="1"/>
          </p:cNvSpPr>
          <p:nvPr>
            <p:ph type="ftr" sz="quarter" idx="4294967295"/>
          </p:nvPr>
        </p:nvSpPr>
        <p:spPr>
          <a:xfrm>
            <a:off x="1000100" y="6215082"/>
            <a:ext cx="2895600" cy="476250"/>
          </a:xfrm>
        </p:spPr>
        <p:txBody>
          <a:bodyPr>
            <a:normAutofit fontScale="70000" lnSpcReduction="20000"/>
          </a:bodyPr>
          <a:lstStyle/>
          <a:p>
            <a:r>
              <a:rPr lang="en-US" sz="2000" dirty="0" smtClean="0">
                <a:solidFill>
                  <a:srgbClr val="FF0000"/>
                </a:solidFill>
              </a:rPr>
              <a:t>1-Residual Equity Theory</a:t>
            </a:r>
            <a:endParaRPr lang="en-US" sz="2000" dirty="0">
              <a:solidFill>
                <a:srgbClr val="FF0000"/>
              </a:solidFill>
            </a:endParaRPr>
          </a:p>
        </p:txBody>
      </p:sp>
      <p:sp>
        <p:nvSpPr>
          <p:cNvPr id="5" name="Rectangle 4"/>
          <p:cNvSpPr/>
          <p:nvPr/>
        </p:nvSpPr>
        <p:spPr>
          <a:xfrm>
            <a:off x="323528" y="4653136"/>
            <a:ext cx="8820472" cy="415498"/>
          </a:xfrm>
          <a:prstGeom prst="rect">
            <a:avLst/>
          </a:prstGeom>
        </p:spPr>
        <p:txBody>
          <a:bodyPr wrap="square">
            <a:spAutoFit/>
          </a:bodyPr>
          <a:lstStyle/>
          <a:p>
            <a:pPr algn="justLow" rtl="1">
              <a:buNone/>
            </a:pPr>
            <a:r>
              <a:rPr lang="fa-IR" sz="2100" b="1" dirty="0">
                <a:solidFill>
                  <a:schemeClr val="tx2">
                    <a:lumMod val="50000"/>
                  </a:schemeClr>
                </a:solidFill>
                <a:cs typeface="B Nazanin" pitchFamily="2" charset="-78"/>
              </a:rPr>
              <a:t>سایر حقوق مشخص مانندبدهیها و حقوق سهامدارن ممتاز- مجموع داراییها = حقوق مازاد</a:t>
            </a:r>
            <a:endParaRPr lang="en-US" sz="2100" b="1" dirty="0">
              <a:solidFill>
                <a:schemeClr val="tx2">
                  <a:lumMod val="50000"/>
                </a:schemeClr>
              </a:solidFill>
              <a:cs typeface="B Nazanin" pitchFamily="2" charset="-78"/>
            </a:endParaRPr>
          </a:p>
        </p:txBody>
      </p:sp>
    </p:spTree>
    <p:extLst>
      <p:ext uri="{BB962C8B-B14F-4D97-AF65-F5344CB8AC3E}">
        <p14:creationId xmlns:p14="http://schemas.microsoft.com/office/powerpoint/2010/main" val="1502608713"/>
      </p:ext>
    </p:extLst>
  </p:cSld>
  <p:clrMapOvr>
    <a:masterClrMapping/>
  </p:clrMapOvr>
  <p:transition spd="med">
    <p:fade thruBlk="1"/>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43408"/>
            <a:ext cx="8077200" cy="1143000"/>
          </a:xfrm>
        </p:spPr>
        <p:txBody>
          <a:bodyPr/>
          <a:lstStyle/>
          <a:p>
            <a:pPr algn="r" rtl="1"/>
            <a:r>
              <a:rPr lang="fa-IR" dirty="0" smtClean="0">
                <a:solidFill>
                  <a:srgbClr val="FF0000"/>
                </a:solidFill>
                <a:cs typeface="B Titr" pitchFamily="2" charset="-78"/>
              </a:rPr>
              <a:t>تئوری وجوه</a:t>
            </a:r>
            <a:r>
              <a:rPr lang="fa-IR" dirty="0" smtClean="0">
                <a:solidFill>
                  <a:srgbClr val="FF0000"/>
                </a:solidFill>
                <a:latin typeface="Calibri"/>
                <a:cs typeface="B Titr" pitchFamily="2" charset="-78"/>
              </a:rPr>
              <a:t>¹</a:t>
            </a:r>
            <a:endParaRPr lang="en-US" dirty="0">
              <a:solidFill>
                <a:srgbClr val="FF0000"/>
              </a:solidFill>
              <a:cs typeface="B Titr" pitchFamily="2" charset="-78"/>
            </a:endParaRPr>
          </a:p>
        </p:txBody>
      </p:sp>
      <p:sp>
        <p:nvSpPr>
          <p:cNvPr id="3" name="Content Placeholder 2"/>
          <p:cNvSpPr>
            <a:spLocks noGrp="1"/>
          </p:cNvSpPr>
          <p:nvPr>
            <p:ph idx="4294967295"/>
          </p:nvPr>
        </p:nvSpPr>
        <p:spPr>
          <a:xfrm>
            <a:off x="827584" y="715813"/>
            <a:ext cx="8077200" cy="4297363"/>
          </a:xfrm>
        </p:spPr>
        <p:txBody>
          <a:bodyPr>
            <a:noAutofit/>
          </a:bodyPr>
          <a:lstStyle/>
          <a:p>
            <a:pPr algn="justLow" rtl="1">
              <a:buNone/>
            </a:pPr>
            <a:r>
              <a:rPr lang="fa-IR" sz="2800" b="1" dirty="0" smtClean="0">
                <a:cs typeface="B Nazanin" pitchFamily="2" charset="-78"/>
              </a:rPr>
              <a:t>در ”تئوری وجوه“ یک واحد عملیاتی و مبتنی بر فعالیت </a:t>
            </a:r>
          </a:p>
          <a:p>
            <a:pPr algn="justLow" rtl="1">
              <a:buNone/>
            </a:pPr>
            <a:r>
              <a:rPr lang="fa-IR" sz="2800" b="1" dirty="0" smtClean="0">
                <a:cs typeface="B Nazanin" pitchFamily="2" charset="-78"/>
              </a:rPr>
              <a:t>در کانون توجه حسابدار قرار می گیرد.</a:t>
            </a:r>
          </a:p>
          <a:p>
            <a:pPr algn="justLow" rtl="1">
              <a:buNone/>
            </a:pPr>
            <a:r>
              <a:rPr lang="fa-IR" sz="2800" b="1" dirty="0" smtClean="0">
                <a:cs typeface="B Nazanin" pitchFamily="2" charset="-78"/>
              </a:rPr>
              <a:t>این حوزه از فعالیت ها با دیدگاه های مزبور که آن را وجوه می نامند شامل گروهی از دارایی ها و تعهدات مربوطه و سرانجام محدودیت هایی می شود که نشان دهنده فعالیت های اقتصادی است.</a:t>
            </a:r>
          </a:p>
          <a:p>
            <a:pPr algn="justLow" rtl="1">
              <a:buNone/>
            </a:pPr>
            <a:r>
              <a:rPr lang="fa-IR" sz="2800" b="1" dirty="0" smtClean="0">
                <a:cs typeface="B Nazanin" pitchFamily="2" charset="-78"/>
              </a:rPr>
              <a:t>معادله ترازنامه به صورت زیر خواهد بود:</a:t>
            </a:r>
          </a:p>
          <a:p>
            <a:pPr algn="justLow" rtl="1">
              <a:buNone/>
            </a:pPr>
            <a:r>
              <a:rPr lang="fa-IR" sz="2800" b="1" dirty="0" smtClean="0">
                <a:cs typeface="B Nazanin" pitchFamily="2" charset="-78"/>
              </a:rPr>
              <a:t>محدودیت های دارایی ها</a:t>
            </a:r>
            <a:r>
              <a:rPr lang="fa-IR" sz="2800" b="1" dirty="0" smtClean="0">
                <a:latin typeface="Calibri"/>
                <a:cs typeface="B Nazanin" pitchFamily="2" charset="-78"/>
              </a:rPr>
              <a:t>∑=دارایی ها∑</a:t>
            </a:r>
            <a:endParaRPr lang="fa-IR" sz="2800" b="1" dirty="0" smtClean="0">
              <a:cs typeface="B Nazanin" pitchFamily="2" charset="-78"/>
            </a:endParaRPr>
          </a:p>
          <a:p>
            <a:pPr algn="justLow" rtl="1">
              <a:buNone/>
            </a:pPr>
            <a:r>
              <a:rPr lang="fa-IR" sz="2800" b="1" dirty="0" smtClean="0">
                <a:cs typeface="B Nazanin" pitchFamily="2" charset="-78"/>
              </a:rPr>
              <a:t> </a:t>
            </a:r>
            <a:endParaRPr lang="en-US" sz="2800" b="1" dirty="0">
              <a:cs typeface="B Nazanin" pitchFamily="2" charset="-78"/>
            </a:endParaRPr>
          </a:p>
        </p:txBody>
      </p:sp>
      <p:sp>
        <p:nvSpPr>
          <p:cNvPr id="4" name="Footer Placeholder 3"/>
          <p:cNvSpPr>
            <a:spLocks noGrp="1"/>
          </p:cNvSpPr>
          <p:nvPr>
            <p:ph type="ftr" sz="quarter" idx="4294967295"/>
          </p:nvPr>
        </p:nvSpPr>
        <p:spPr>
          <a:xfrm>
            <a:off x="251520" y="6350970"/>
            <a:ext cx="2895600" cy="476250"/>
          </a:xfrm>
        </p:spPr>
        <p:txBody>
          <a:bodyPr/>
          <a:lstStyle/>
          <a:p>
            <a:r>
              <a:rPr lang="en-US" sz="2000" dirty="0" smtClean="0"/>
              <a:t>1-Fund Theory</a:t>
            </a:r>
            <a:endParaRPr lang="en-US" sz="2000" dirty="0"/>
          </a:p>
        </p:txBody>
      </p:sp>
      <p:sp>
        <p:nvSpPr>
          <p:cNvPr id="5" name="Rectangle 4"/>
          <p:cNvSpPr/>
          <p:nvPr/>
        </p:nvSpPr>
        <p:spPr>
          <a:xfrm>
            <a:off x="1259632" y="4725144"/>
            <a:ext cx="7452320" cy="2308324"/>
          </a:xfrm>
          <a:prstGeom prst="rect">
            <a:avLst/>
          </a:prstGeom>
        </p:spPr>
        <p:txBody>
          <a:bodyPr wrap="square">
            <a:spAutoFit/>
          </a:bodyPr>
          <a:lstStyle/>
          <a:p>
            <a:pPr algn="justLow" rtl="1"/>
            <a:r>
              <a:rPr lang="fa-IR" sz="2400" b="1" dirty="0">
                <a:solidFill>
                  <a:srgbClr val="003399"/>
                </a:solidFill>
                <a:cs typeface="B Nazanin" pitchFamily="2" charset="-78"/>
              </a:rPr>
              <a:t>محدودیتهای اعمال شده بر ترازنامه نیز می تواند به دلیل بدهیها یا وجوه سرمایه اهدایی باشد  بر اساس این تئوری وجوه </a:t>
            </a:r>
            <a:r>
              <a:rPr lang="fa-IR" sz="2400" b="1" dirty="0" smtClean="0">
                <a:solidFill>
                  <a:srgbClr val="003399"/>
                </a:solidFill>
                <a:cs typeface="B Nazanin" pitchFamily="2" charset="-78"/>
              </a:rPr>
              <a:t>سرمایه </a:t>
            </a:r>
            <a:r>
              <a:rPr lang="fa-IR" sz="2400" b="1" dirty="0">
                <a:solidFill>
                  <a:srgbClr val="003399"/>
                </a:solidFill>
                <a:cs typeface="B Nazanin" pitchFamily="2" charset="-78"/>
              </a:rPr>
              <a:t>گذاری باید بدون تغییر باقی بماند مگر این که اختیاز خاصی برای تصفیه کلی یا جزیی اعطا شده باشد .تئوری وجوه بیشتر قابل بکارگیری در سازمانهای دولتی یا غیر انتفاعی است .</a:t>
            </a:r>
            <a:endParaRPr lang="en-US" sz="2400" b="1" dirty="0">
              <a:solidFill>
                <a:srgbClr val="003399"/>
              </a:solidFill>
              <a:cs typeface="B Nazanin" pitchFamily="2" charset="-78"/>
            </a:endParaRPr>
          </a:p>
          <a:p>
            <a:pPr algn="justLow" rtl="1"/>
            <a:r>
              <a:rPr lang="fa-IR" sz="2400" b="1" dirty="0">
                <a:solidFill>
                  <a:srgbClr val="003399"/>
                </a:solidFill>
                <a:cs typeface="B Nazanin" pitchFamily="2" charset="-78"/>
              </a:rPr>
              <a:t> </a:t>
            </a:r>
            <a:endParaRPr lang="en-US" sz="2400" b="1" dirty="0">
              <a:solidFill>
                <a:srgbClr val="003399"/>
              </a:solidFill>
              <a:cs typeface="B Nazanin" pitchFamily="2" charset="-78"/>
            </a:endParaRPr>
          </a:p>
        </p:txBody>
      </p:sp>
    </p:spTree>
    <p:extLst>
      <p:ext uri="{BB962C8B-B14F-4D97-AF65-F5344CB8AC3E}">
        <p14:creationId xmlns:p14="http://schemas.microsoft.com/office/powerpoint/2010/main" val="3145623800"/>
      </p:ext>
    </p:extLst>
  </p:cSld>
  <p:clrMapOvr>
    <a:masterClrMapping/>
  </p:clrMapOvr>
  <p:transition spd="med">
    <p:diamond/>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solidFill>
                  <a:srgbClr val="FF0000"/>
                </a:solidFill>
                <a:cs typeface="B Titr" pitchFamily="2" charset="-78"/>
              </a:rPr>
              <a:t>تئوری فرمانده(مدیریت)</a:t>
            </a:r>
            <a:r>
              <a:rPr lang="fa-IR" dirty="0" smtClean="0">
                <a:solidFill>
                  <a:srgbClr val="FF0000"/>
                </a:solidFill>
                <a:latin typeface="Calibri"/>
                <a:cs typeface="B Titr" pitchFamily="2" charset="-78"/>
              </a:rPr>
              <a:t>¹</a:t>
            </a:r>
            <a:endParaRPr lang="en-US" dirty="0">
              <a:solidFill>
                <a:srgbClr val="FF0000"/>
              </a:solidFill>
              <a:cs typeface="B Titr" pitchFamily="2" charset="-78"/>
            </a:endParaRPr>
          </a:p>
        </p:txBody>
      </p:sp>
      <p:sp>
        <p:nvSpPr>
          <p:cNvPr id="3" name="Content Placeholder 2"/>
          <p:cNvSpPr>
            <a:spLocks noGrp="1"/>
          </p:cNvSpPr>
          <p:nvPr>
            <p:ph idx="4294967295"/>
          </p:nvPr>
        </p:nvSpPr>
        <p:spPr>
          <a:xfrm>
            <a:off x="762000" y="1596413"/>
            <a:ext cx="8077200" cy="2480659"/>
          </a:xfrm>
        </p:spPr>
        <p:txBody>
          <a:bodyPr/>
          <a:lstStyle/>
          <a:p>
            <a:pPr algn="r">
              <a:buNone/>
            </a:pPr>
            <a:r>
              <a:rPr lang="fa-IR" dirty="0" smtClean="0">
                <a:solidFill>
                  <a:schemeClr val="tx2">
                    <a:lumMod val="50000"/>
                  </a:schemeClr>
                </a:solidFill>
                <a:cs typeface="B Nazanin" pitchFamily="2" charset="-78"/>
              </a:rPr>
              <a:t>از دیدگاه تئوری فرمانده، مدیریت به اطلاعات نیاز دارد تا بتواند از جانب مالکان وظیفه های برنامه ریزی و کنترل را انجام دهد.</a:t>
            </a:r>
            <a:endParaRPr lang="en-US" dirty="0">
              <a:solidFill>
                <a:schemeClr val="tx2">
                  <a:lumMod val="50000"/>
                </a:schemeClr>
              </a:solidFill>
              <a:cs typeface="B Nazanin" pitchFamily="2" charset="-78"/>
            </a:endParaRPr>
          </a:p>
        </p:txBody>
      </p:sp>
      <p:sp>
        <p:nvSpPr>
          <p:cNvPr id="4" name="Footer Placeholder 3"/>
          <p:cNvSpPr>
            <a:spLocks noGrp="1"/>
          </p:cNvSpPr>
          <p:nvPr>
            <p:ph type="ftr" sz="quarter" idx="4294967295"/>
          </p:nvPr>
        </p:nvSpPr>
        <p:spPr>
          <a:xfrm>
            <a:off x="1000100" y="6215082"/>
            <a:ext cx="2895600" cy="476250"/>
          </a:xfrm>
        </p:spPr>
        <p:txBody>
          <a:bodyPr>
            <a:normAutofit fontScale="70000" lnSpcReduction="20000"/>
          </a:bodyPr>
          <a:lstStyle/>
          <a:p>
            <a:r>
              <a:rPr lang="en-US" sz="2000" dirty="0" smtClean="0"/>
              <a:t>1-Commander Theory</a:t>
            </a:r>
            <a:endParaRPr lang="en-US" sz="2000" dirty="0"/>
          </a:p>
        </p:txBody>
      </p:sp>
    </p:spTree>
    <p:extLst>
      <p:ext uri="{BB962C8B-B14F-4D97-AF65-F5344CB8AC3E}">
        <p14:creationId xmlns:p14="http://schemas.microsoft.com/office/powerpoint/2010/main" val="504492022"/>
      </p:ext>
    </p:extLst>
  </p:cSld>
  <p:clrMapOvr>
    <a:masterClrMapping/>
  </p:clrMapOvr>
  <p:transition spd="med">
    <p:strips dir="rd"/>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dirty="0" smtClean="0">
                <a:solidFill>
                  <a:srgbClr val="FF0000"/>
                </a:solidFill>
                <a:cs typeface="B Titr" pitchFamily="2" charset="-78"/>
              </a:rPr>
              <a:t>جمع بندی تئوری های حقوق صاحبان سهام</a:t>
            </a:r>
            <a:endParaRPr lang="en-US" dirty="0">
              <a:solidFill>
                <a:srgbClr val="FF0000"/>
              </a:solidFill>
              <a:cs typeface="B Titr" pitchFamily="2" charset="-78"/>
            </a:endParaRPr>
          </a:p>
        </p:txBody>
      </p:sp>
      <p:sp>
        <p:nvSpPr>
          <p:cNvPr id="3" name="Content Placeholder 2"/>
          <p:cNvSpPr>
            <a:spLocks noGrp="1"/>
          </p:cNvSpPr>
          <p:nvPr>
            <p:ph idx="4294967295"/>
          </p:nvPr>
        </p:nvSpPr>
        <p:spPr/>
        <p:txBody>
          <a:bodyPr>
            <a:normAutofit/>
          </a:bodyPr>
          <a:lstStyle/>
          <a:p>
            <a:pPr algn="r">
              <a:buNone/>
            </a:pPr>
            <a:r>
              <a:rPr lang="fa-IR" sz="3600" dirty="0" smtClean="0">
                <a:cs typeface="B Nazanin" pitchFamily="2" charset="-78"/>
              </a:rPr>
              <a:t>احتمالاً تئوری های ارزش ویژه برای همه رویدادهای مالی و غیر مالی یک مبنای پایدار یا با ثبات استنتاجی ارائه کنند، زیرا آنها از یک زاویه بسیار محدود به شرکت نگاه می کنند:</a:t>
            </a:r>
          </a:p>
          <a:p>
            <a:pPr algn="r">
              <a:buNone/>
            </a:pPr>
            <a:r>
              <a:rPr lang="fa-IR" sz="3600" dirty="0" smtClean="0">
                <a:cs typeface="B Nazanin" pitchFamily="2" charset="-78"/>
              </a:rPr>
              <a:t>یعنی تنها به رابطه بین شرکت و مالکان توجه می شود.</a:t>
            </a:r>
          </a:p>
        </p:txBody>
      </p:sp>
    </p:spTree>
    <p:extLst>
      <p:ext uri="{BB962C8B-B14F-4D97-AF65-F5344CB8AC3E}">
        <p14:creationId xmlns:p14="http://schemas.microsoft.com/office/powerpoint/2010/main" val="3684920698"/>
      </p:ext>
    </p:extLst>
  </p:cSld>
  <p:clrMapOvr>
    <a:masterClrMapping/>
  </p:clrMapOvr>
  <p:transition spd="med">
    <p:randomBar dir="vert"/>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ctrTitle"/>
          </p:nvPr>
        </p:nvSpPr>
        <p:spPr>
          <a:xfrm>
            <a:off x="1763688" y="548680"/>
            <a:ext cx="5532152" cy="3024336"/>
          </a:xfrm>
        </p:spPr>
        <p:txBody>
          <a:bodyPr>
            <a:noAutofit/>
          </a:bodyPr>
          <a:lstStyle/>
          <a:p>
            <a:r>
              <a:rPr lang="fa-IR" sz="13800" dirty="0">
                <a:solidFill>
                  <a:schemeClr val="bg1"/>
                </a:solidFill>
                <a:effectLst>
                  <a:outerShdw blurRad="38100" dist="38100" dir="2700000" algn="tl">
                    <a:srgbClr val="000000">
                      <a:alpha val="43137"/>
                    </a:srgbClr>
                  </a:outerShdw>
                </a:effectLst>
                <a:latin typeface="IranNastaliq" pitchFamily="18" charset="0"/>
                <a:cs typeface="IranNastaliq" pitchFamily="18" charset="0"/>
              </a:rPr>
              <a:t>با سپاس از توجه شما</a:t>
            </a:r>
            <a:endParaRPr lang="en-US" sz="13800" dirty="0"/>
          </a:p>
        </p:txBody>
      </p:sp>
    </p:spTree>
    <p:extLst>
      <p:ext uri="{BB962C8B-B14F-4D97-AF65-F5344CB8AC3E}">
        <p14:creationId xmlns:p14="http://schemas.microsoft.com/office/powerpoint/2010/main" val="1783917326"/>
      </p:ext>
    </p:extLst>
  </p:cSld>
  <p:clrMapOvr>
    <a:masterClrMapping/>
  </p:clrMapOvr>
  <p:transition spd="slow">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cs typeface="B Zar" panose="00000400000000000000" pitchFamily="2" charset="-78"/>
              </a:defRPr>
            </a:lvl1pPr>
            <a:lvl2pPr marL="742950" indent="-285750" eaLnBrk="0" hangingPunct="0">
              <a:defRPr kumimoji="1" sz="2400">
                <a:solidFill>
                  <a:schemeClr val="tx1"/>
                </a:solidFill>
                <a:latin typeface="Times New Roman" panose="02020603050405020304" pitchFamily="18" charset="0"/>
                <a:cs typeface="B Zar" panose="00000400000000000000" pitchFamily="2" charset="-78"/>
              </a:defRPr>
            </a:lvl2pPr>
            <a:lvl3pPr marL="1143000" indent="-228600" eaLnBrk="0" hangingPunct="0">
              <a:defRPr kumimoji="1" sz="2400">
                <a:solidFill>
                  <a:schemeClr val="tx1"/>
                </a:solidFill>
                <a:latin typeface="Times New Roman" panose="02020603050405020304" pitchFamily="18" charset="0"/>
                <a:cs typeface="B Zar" panose="00000400000000000000" pitchFamily="2" charset="-78"/>
              </a:defRPr>
            </a:lvl3pPr>
            <a:lvl4pPr marL="1600200" indent="-228600" eaLnBrk="0" hangingPunct="0">
              <a:defRPr kumimoji="1" sz="2400">
                <a:solidFill>
                  <a:schemeClr val="tx1"/>
                </a:solidFill>
                <a:latin typeface="Times New Roman" panose="02020603050405020304" pitchFamily="18" charset="0"/>
                <a:cs typeface="B Zar" panose="00000400000000000000" pitchFamily="2" charset="-78"/>
              </a:defRPr>
            </a:lvl4pPr>
            <a:lvl5pPr marL="2057400" indent="-228600" eaLnBrk="0" hangingPunct="0">
              <a:defRPr kumimoji="1" sz="2400">
                <a:solidFill>
                  <a:schemeClr val="tx1"/>
                </a:solidFill>
                <a:latin typeface="Times New Roman" panose="02020603050405020304" pitchFamily="18" charset="0"/>
                <a:cs typeface="B Zar" panose="00000400000000000000" pitchFamily="2" charset="-7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cs typeface="B Zar" panose="00000400000000000000" pitchFamily="2" charset="-7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cs typeface="B Zar" panose="00000400000000000000" pitchFamily="2" charset="-7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cs typeface="B Zar" panose="00000400000000000000" pitchFamily="2" charset="-7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cs typeface="B Zar" panose="00000400000000000000" pitchFamily="2" charset="-78"/>
              </a:defRPr>
            </a:lvl9pPr>
          </a:lstStyle>
          <a:p>
            <a:pPr eaLnBrk="1" hangingPunct="1"/>
            <a:fld id="{5BE11C82-2BEE-4626-A2A3-8E2A90285C9B}" type="slidenum">
              <a:rPr lang="en-US" altLang="fa-IR" sz="1200"/>
              <a:pPr eaLnBrk="1" hangingPunct="1"/>
              <a:t>9</a:t>
            </a:fld>
            <a:endParaRPr lang="en-US" altLang="fa-IR" sz="1200"/>
          </a:p>
        </p:txBody>
      </p:sp>
      <p:sp>
        <p:nvSpPr>
          <p:cNvPr id="2" name="Footer Placeholder 1"/>
          <p:cNvSpPr>
            <a:spLocks noGrp="1"/>
          </p:cNvSpPr>
          <p:nvPr>
            <p:ph type="ftr" sz="quarter" idx="12"/>
          </p:nvPr>
        </p:nvSpPr>
        <p:spPr/>
        <p:txBody>
          <a:bodyPr/>
          <a:lstStyle/>
          <a:p>
            <a:pPr>
              <a:defRPr/>
            </a:pPr>
            <a:endParaRPr lang="en-US"/>
          </a:p>
        </p:txBody>
      </p:sp>
      <p:sp>
        <p:nvSpPr>
          <p:cNvPr id="4" name="TextBox 3"/>
          <p:cNvSpPr txBox="1"/>
          <p:nvPr/>
        </p:nvSpPr>
        <p:spPr>
          <a:xfrm>
            <a:off x="1500188" y="1285875"/>
            <a:ext cx="6357937" cy="523875"/>
          </a:xfrm>
          <a:prstGeom prst="rect">
            <a:avLst/>
          </a:prstGeom>
          <a:noFill/>
        </p:spPr>
        <p:txBody>
          <a:bodyPr rtlCol="1">
            <a:spAutoFit/>
          </a:bodyPr>
          <a:lstStyle/>
          <a:p>
            <a:pPr algn="ctr" rtl="1">
              <a:defRPr/>
            </a:pPr>
            <a:r>
              <a:rPr lang="fa-IR" sz="2800" b="1" u="sng" dirty="0">
                <a:solidFill>
                  <a:schemeClr val="accent2">
                    <a:lumMod val="60000"/>
                    <a:lumOff val="40000"/>
                  </a:schemeClr>
                </a:solidFill>
                <a:cs typeface="Times New Roman" pitchFamily="18" charset="0"/>
              </a:rPr>
              <a:t>نقش اندازه گيري در حسابداري</a:t>
            </a:r>
          </a:p>
        </p:txBody>
      </p:sp>
      <p:sp>
        <p:nvSpPr>
          <p:cNvPr id="14341" name="TextBox 4"/>
          <p:cNvSpPr txBox="1">
            <a:spLocks noChangeArrowheads="1"/>
          </p:cNvSpPr>
          <p:nvPr/>
        </p:nvSpPr>
        <p:spPr bwMode="auto">
          <a:xfrm>
            <a:off x="214313" y="2428875"/>
            <a:ext cx="85725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cs typeface="B Zar" panose="00000400000000000000" pitchFamily="2" charset="-78"/>
              </a:defRPr>
            </a:lvl1pPr>
            <a:lvl2pPr marL="742950" indent="-285750" eaLnBrk="0" hangingPunct="0">
              <a:defRPr kumimoji="1" sz="2400">
                <a:solidFill>
                  <a:schemeClr val="tx1"/>
                </a:solidFill>
                <a:latin typeface="Times New Roman" panose="02020603050405020304" pitchFamily="18" charset="0"/>
                <a:cs typeface="B Zar" panose="00000400000000000000" pitchFamily="2" charset="-78"/>
              </a:defRPr>
            </a:lvl2pPr>
            <a:lvl3pPr marL="1143000" indent="-228600" eaLnBrk="0" hangingPunct="0">
              <a:defRPr kumimoji="1" sz="2400">
                <a:solidFill>
                  <a:schemeClr val="tx1"/>
                </a:solidFill>
                <a:latin typeface="Times New Roman" panose="02020603050405020304" pitchFamily="18" charset="0"/>
                <a:cs typeface="B Zar" panose="00000400000000000000" pitchFamily="2" charset="-78"/>
              </a:defRPr>
            </a:lvl3pPr>
            <a:lvl4pPr marL="1600200" indent="-228600" eaLnBrk="0" hangingPunct="0">
              <a:defRPr kumimoji="1" sz="2400">
                <a:solidFill>
                  <a:schemeClr val="tx1"/>
                </a:solidFill>
                <a:latin typeface="Times New Roman" panose="02020603050405020304" pitchFamily="18" charset="0"/>
                <a:cs typeface="B Zar" panose="00000400000000000000" pitchFamily="2" charset="-78"/>
              </a:defRPr>
            </a:lvl4pPr>
            <a:lvl5pPr marL="2057400" indent="-228600" eaLnBrk="0" hangingPunct="0">
              <a:defRPr kumimoji="1" sz="2400">
                <a:solidFill>
                  <a:schemeClr val="tx1"/>
                </a:solidFill>
                <a:latin typeface="Times New Roman" panose="02020603050405020304" pitchFamily="18" charset="0"/>
                <a:cs typeface="B Zar" panose="00000400000000000000" pitchFamily="2" charset="-7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cs typeface="B Zar" panose="00000400000000000000" pitchFamily="2" charset="-7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cs typeface="B Zar" panose="00000400000000000000" pitchFamily="2" charset="-7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cs typeface="B Zar" panose="00000400000000000000" pitchFamily="2" charset="-7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cs typeface="B Zar" panose="00000400000000000000" pitchFamily="2" charset="-78"/>
              </a:defRPr>
            </a:lvl9pPr>
          </a:lstStyle>
          <a:p>
            <a:pPr algn="ctr" rtl="1" eaLnBrk="1" hangingPunct="1"/>
            <a:r>
              <a:rPr lang="fa-IR" altLang="fa-IR" b="1">
                <a:solidFill>
                  <a:srgbClr val="FFFF00"/>
                </a:solidFill>
                <a:cs typeface="Times New Roman" panose="02020603050405020304" pitchFamily="18" charset="0"/>
              </a:rPr>
              <a:t>تعريف اندازه گيري</a:t>
            </a:r>
            <a:r>
              <a:rPr lang="fa-IR" altLang="fa-IR" b="1">
                <a:cs typeface="Times New Roman" panose="02020603050405020304" pitchFamily="18" charset="0"/>
              </a:rPr>
              <a:t>:</a:t>
            </a:r>
          </a:p>
          <a:p>
            <a:pPr algn="just" rtl="1" eaLnBrk="1" hangingPunct="1"/>
            <a:r>
              <a:rPr lang="fa-IR" altLang="fa-IR" b="1" u="sng">
                <a:solidFill>
                  <a:srgbClr val="F8F8F8"/>
                </a:solidFill>
                <a:cs typeface="Times New Roman" panose="02020603050405020304" pitchFamily="18" charset="0"/>
              </a:rPr>
              <a:t> </a:t>
            </a:r>
            <a:r>
              <a:rPr lang="fa-IR" altLang="fa-IR">
                <a:solidFill>
                  <a:srgbClr val="F8F8F8"/>
                </a:solidFill>
                <a:cs typeface="Times New Roman" panose="02020603050405020304" pitchFamily="18" charset="0"/>
              </a:rPr>
              <a:t>اندازه گيري،انتساب مبالغ به صفات يا ويژگيهاي اقلامي است كه اندازه گيري مي شوند</a:t>
            </a:r>
            <a:r>
              <a:rPr lang="fa-IR" altLang="fa-IR">
                <a:cs typeface="Times New Roman" panose="02020603050405020304" pitchFamily="18" charset="0"/>
              </a:rPr>
              <a:t>.</a:t>
            </a:r>
          </a:p>
          <a:p>
            <a:pPr algn="just" rtl="1" eaLnBrk="1" hangingPunct="1"/>
            <a:endParaRPr lang="fa-IR" altLang="fa-IR">
              <a:cs typeface="Times New Roman" panose="02020603050405020304" pitchFamily="18" charset="0"/>
            </a:endParaRPr>
          </a:p>
          <a:p>
            <a:pPr algn="ctr" rtl="1" eaLnBrk="1" hangingPunct="1"/>
            <a:r>
              <a:rPr lang="fa-IR" altLang="fa-IR" b="1">
                <a:solidFill>
                  <a:srgbClr val="FFFF00"/>
                </a:solidFill>
                <a:cs typeface="Times New Roman" panose="02020603050405020304" pitchFamily="18" charset="0"/>
              </a:rPr>
              <a:t>اندازه گيري مستقيم</a:t>
            </a:r>
            <a:r>
              <a:rPr lang="fa-IR" altLang="fa-IR">
                <a:solidFill>
                  <a:srgbClr val="FFFF00"/>
                </a:solidFill>
                <a:cs typeface="Times New Roman" panose="02020603050405020304" pitchFamily="18" charset="0"/>
              </a:rPr>
              <a:t>: </a:t>
            </a:r>
          </a:p>
          <a:p>
            <a:pPr algn="ctr" rtl="1" eaLnBrk="1" hangingPunct="1"/>
            <a:endParaRPr lang="fa-IR" altLang="fa-IR">
              <a:cs typeface="Times New Roman" panose="02020603050405020304" pitchFamily="18" charset="0"/>
            </a:endParaRPr>
          </a:p>
          <a:p>
            <a:pPr algn="just" rtl="1" eaLnBrk="1" hangingPunct="1">
              <a:buFont typeface="Wingdings" panose="05000000000000000000" pitchFamily="2" charset="2"/>
              <a:buChar char="ü"/>
            </a:pPr>
            <a:r>
              <a:rPr lang="fa-IR" altLang="fa-IR">
                <a:solidFill>
                  <a:srgbClr val="F8F8F8"/>
                </a:solidFill>
                <a:cs typeface="Times New Roman" panose="02020603050405020304" pitchFamily="18" charset="0"/>
              </a:rPr>
              <a:t>چنانجه رقم نسبت داده شده به يك قلم،معرف اندازه واقعي ويژگي مورد نظر است،اگرچه ممكن است لزوما صحيح نباشد.</a:t>
            </a:r>
          </a:p>
          <a:p>
            <a:pPr algn="just" rtl="1" eaLnBrk="1" hangingPunct="1">
              <a:buFont typeface="Wingdings" panose="05000000000000000000" pitchFamily="2" charset="2"/>
              <a:buChar char="ü"/>
            </a:pPr>
            <a:r>
              <a:rPr lang="fa-IR" altLang="fa-IR">
                <a:solidFill>
                  <a:srgbClr val="F8F8F8"/>
                </a:solidFill>
                <a:cs typeface="Times New Roman" panose="02020603050405020304" pitchFamily="18" charset="0"/>
              </a:rPr>
              <a:t> اندازه گيري غير مستقيم: يك صفت معمولا از طرق پيچيده تري انجام مي گردد.</a:t>
            </a:r>
          </a:p>
        </p:txBody>
      </p:sp>
    </p:spTree>
  </p:cSld>
  <p:clrMapOvr>
    <a:masterClrMapping/>
  </p:clrMapOvr>
  <p:transition spd="slow">
    <p:newsflash/>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EFINEDINNAVIGATOR" val="False"/>
  <p:tag name="HOTSPOTTYPE" val="None"/>
  <p:tag name="BRANCHTO" val="264"/>
</p:tagLst>
</file>

<file path=ppt/tags/tag10.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11.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12.xml><?xml version="1.0" encoding="utf-8"?>
<p:tagLst xmlns:a="http://schemas.openxmlformats.org/drawingml/2006/main" xmlns:r="http://schemas.openxmlformats.org/officeDocument/2006/relationships" xmlns:p="http://schemas.openxmlformats.org/presentationml/2006/main">
  <p:tag name="DVSECTIONID" val="7wNinuYvMzfZ5U1vBqhNhA"/>
</p:tagLst>
</file>

<file path=ppt/tags/tag13.xml><?xml version="1.0" encoding="utf-8"?>
<p:tagLst xmlns:a="http://schemas.openxmlformats.org/drawingml/2006/main" xmlns:r="http://schemas.openxmlformats.org/officeDocument/2006/relationships" xmlns:p="http://schemas.openxmlformats.org/presentationml/2006/main">
  <p:tag name="DVSECTIONID" val="HsVeI2TwAzQM9S4tQjLvMM"/>
</p:tagLst>
</file>

<file path=ppt/tags/tag14.xml><?xml version="1.0" encoding="utf-8"?>
<p:tagLst xmlns:a="http://schemas.openxmlformats.org/drawingml/2006/main" xmlns:r="http://schemas.openxmlformats.org/officeDocument/2006/relationships" xmlns:p="http://schemas.openxmlformats.org/presentationml/2006/main">
  <p:tag name="DVSECTIONID" val="OOKFAmQ6LnTdkKqqzhwoax"/>
</p:tagLst>
</file>

<file path=ppt/tags/tag2.xml><?xml version="1.0" encoding="utf-8"?>
<p:tagLst xmlns:a="http://schemas.openxmlformats.org/drawingml/2006/main" xmlns:r="http://schemas.openxmlformats.org/officeDocument/2006/relationships" xmlns:p="http://schemas.openxmlformats.org/presentationml/2006/main">
  <p:tag name="DVSECTIONID" val="yI2DOt6RzRcU51QxdhNewL"/>
</p:tagLst>
</file>

<file path=ppt/tags/tag3.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4.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5.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6.xml><?xml version="1.0" encoding="utf-8"?>
<p:tagLst xmlns:a="http://schemas.openxmlformats.org/drawingml/2006/main" xmlns:r="http://schemas.openxmlformats.org/officeDocument/2006/relationships" xmlns:p="http://schemas.openxmlformats.org/presentationml/2006/main">
  <p:tag name="DVSECTIONID" val="gLLkbNYfJYmMS8cGCr6Zqx"/>
</p:tagLst>
</file>

<file path=ppt/tags/tag7.xml><?xml version="1.0" encoding="utf-8"?>
<p:tagLst xmlns:a="http://schemas.openxmlformats.org/drawingml/2006/main" xmlns:r="http://schemas.openxmlformats.org/officeDocument/2006/relationships" xmlns:p="http://schemas.openxmlformats.org/presentationml/2006/main">
  <p:tag name="DVSHAPEID" val="zvrdC8eV6YWWfpMhsRT8jq"/>
</p:tagLst>
</file>

<file path=ppt/tags/tag8.xml><?xml version="1.0" encoding="utf-8"?>
<p:tagLst xmlns:a="http://schemas.openxmlformats.org/drawingml/2006/main" xmlns:r="http://schemas.openxmlformats.org/officeDocument/2006/relationships" xmlns:p="http://schemas.openxmlformats.org/presentationml/2006/main">
  <p:tag name="DVSHAPEID" val="Q5rpkfSAY2XQl9CRvNvPMK"/>
</p:tagLst>
</file>

<file path=ppt/tags/tag9.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themeOverride>
</file>

<file path=docProps/app.xml><?xml version="1.0" encoding="utf-8"?>
<Properties xmlns="http://schemas.openxmlformats.org/officeDocument/2006/extended-properties" xmlns:vt="http://schemas.openxmlformats.org/officeDocument/2006/docPropsVTypes">
  <Template>Black Tie</Template>
  <TotalTime>2650</TotalTime>
  <Words>7011</Words>
  <Application>Microsoft Office PowerPoint</Application>
  <PresentationFormat>On-screen Show (4:3)</PresentationFormat>
  <Paragraphs>529</Paragraphs>
  <Slides>85</Slides>
  <Notes>20</Notes>
  <HiddenSlides>0</HiddenSlides>
  <MMClips>0</MMClips>
  <ScaleCrop>false</ScaleCrop>
  <HeadingPairs>
    <vt:vector size="6" baseType="variant">
      <vt:variant>
        <vt:lpstr>Fonts Used</vt:lpstr>
      </vt:variant>
      <vt:variant>
        <vt:i4>23</vt:i4>
      </vt:variant>
      <vt:variant>
        <vt:lpstr>Theme</vt:lpstr>
      </vt:variant>
      <vt:variant>
        <vt:i4>1</vt:i4>
      </vt:variant>
      <vt:variant>
        <vt:lpstr>Slide Titles</vt:lpstr>
      </vt:variant>
      <vt:variant>
        <vt:i4>85</vt:i4>
      </vt:variant>
    </vt:vector>
  </HeadingPairs>
  <TitlesOfParts>
    <vt:vector size="109" baseType="lpstr">
      <vt:lpstr>2  Homa</vt:lpstr>
      <vt:lpstr>2  Koodak</vt:lpstr>
      <vt:lpstr>2  Mitra</vt:lpstr>
      <vt:lpstr>2  Nazanin</vt:lpstr>
      <vt:lpstr>2  Titr</vt:lpstr>
      <vt:lpstr>2  Yekan</vt:lpstr>
      <vt:lpstr>Arial</vt:lpstr>
      <vt:lpstr>B Kourosh</vt:lpstr>
      <vt:lpstr>B Mitra</vt:lpstr>
      <vt:lpstr>B Nazanin</vt:lpstr>
      <vt:lpstr>B Titr</vt:lpstr>
      <vt:lpstr>B Yekan</vt:lpstr>
      <vt:lpstr>B Zar</vt:lpstr>
      <vt:lpstr>Calibri</vt:lpstr>
      <vt:lpstr>Garamond</vt:lpstr>
      <vt:lpstr>Georgia</vt:lpstr>
      <vt:lpstr>IranNastaliq</vt:lpstr>
      <vt:lpstr>Sakkal Majalla</vt:lpstr>
      <vt:lpstr>Tahoma</vt:lpstr>
      <vt:lpstr>Times New Roman</vt:lpstr>
      <vt:lpstr>Tunga</vt:lpstr>
      <vt:lpstr>Wingdings</vt:lpstr>
      <vt:lpstr>Wingdings 3</vt:lpstr>
      <vt:lpstr>BlackTie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مفروضات بنیادی، اصول و مفاهیم حسابداری </vt:lpstr>
      <vt:lpstr>مقدمه ای بر مفروضات بنیادی¹ و اصول حسابداری²</vt:lpstr>
      <vt:lpstr>PowerPoint Presentation</vt:lpstr>
      <vt:lpstr>PowerPoint Presentation</vt:lpstr>
      <vt:lpstr>PowerPoint Presentation</vt:lpstr>
      <vt:lpstr>PowerPoint Presentation</vt:lpstr>
      <vt:lpstr>PowerPoint Presentation</vt:lpstr>
      <vt:lpstr>مطالعه تحقیقاتی حسابداری شماره 3</vt:lpstr>
      <vt:lpstr>چشم اندازی از مطالعات تحقیقاتی حسابداری شماره 1 و 3</vt:lpstr>
      <vt:lpstr>مفاهیم حسابداری¹</vt:lpstr>
      <vt:lpstr>مفاهیم حسابداری</vt:lpstr>
      <vt:lpstr>PowerPoint Presentation</vt:lpstr>
      <vt:lpstr>مفروضات بنیادی حسابداری</vt:lpstr>
      <vt:lpstr>PowerPoint Presentation</vt:lpstr>
      <vt:lpstr>PowerPoint Presentation</vt:lpstr>
      <vt:lpstr>فرض دوره مالي(Time period)</vt:lpstr>
      <vt:lpstr>فرض واحد حسابداری(فرض تفکیک شخصیت) ¹</vt:lpstr>
      <vt:lpstr>فرض واحد پولی(اندازه گیری برحسب پول)¹</vt:lpstr>
      <vt:lpstr>PowerPoint Presentation</vt:lpstr>
      <vt:lpstr>PowerPoint Presentation</vt:lpstr>
      <vt:lpstr>اصول حسابداري</vt:lpstr>
      <vt:lpstr>PowerPoint Presentation</vt:lpstr>
      <vt:lpstr>يكنواختي((Uniformity</vt:lpstr>
      <vt:lpstr>PowerPoint Presentation</vt:lpstr>
      <vt:lpstr>PowerPoint Presentation</vt:lpstr>
      <vt:lpstr>PowerPoint Presentation</vt:lpstr>
      <vt:lpstr>PowerPoint Presentation</vt:lpstr>
      <vt:lpstr>افزايش ناخالص در داراييها يا كاهش ناخالص در بدهيها كه بر اساس اصول پذيرفته شده حسابداري شناسايي و اندازه گيري شده و منتج از فعاليت هاي انتفاعي واحد است و موجب تغيير حقوق صاحبان سرمايه مي شود </vt:lpstr>
      <vt:lpstr>شناسایی (ثبت) درآمد فروش¹</vt:lpstr>
      <vt:lpstr>1- ماهیت درآمد فروش؟</vt:lpstr>
      <vt:lpstr>2-در واژه درآمد چه چیزهایی می توان گنجانید؟</vt:lpstr>
      <vt:lpstr>3-چگونه باید درآمد را محاسبه کرد؟</vt:lpstr>
      <vt:lpstr>4-در چه زمانی درآمد شناسایی می شود؟</vt:lpstr>
      <vt:lpstr>اصل تطابق(مقابله هزینه ها با درآمد فروش)¹</vt:lpstr>
      <vt:lpstr>PowerPoint Presentation</vt:lpstr>
      <vt:lpstr>محافظه کاری(احتیاط)¹:</vt:lpstr>
      <vt:lpstr>افشا¹</vt:lpstr>
      <vt:lpstr>  1-تهیه و گزارش صورتهای مالی مکمل نظیر صورتهای مالی تورمی  2-افشای اطلاعاتی که نمی توان انها را در متن صورتهای مالی گزار کرد از طریق یادداشتهای همراه  صورتهای مالی  3- افشای رویدادهای با اهمیت بعد از تاریخ صورتهای مالی  4-پیش بینی عملیات سال اینده  5-تجزیه و تحلیل مدیریت از عملیات در گزارشهای سالانه  در نهایت میتوان انتظار داشت در اینده اهمیت افشا افزایش یابد  </vt:lpstr>
      <vt:lpstr>اهمیت¹</vt:lpstr>
      <vt:lpstr>بی طرفی (عینیت)¹</vt:lpstr>
      <vt:lpstr>PowerPoint Presentation</vt:lpstr>
      <vt:lpstr>PowerPoint Presentation</vt:lpstr>
      <vt:lpstr>قابلیت مقایسه¹</vt:lpstr>
      <vt:lpstr>ثبات رویه¹</vt:lpstr>
      <vt:lpstr>یکنواختی (همسانی)¹</vt:lpstr>
      <vt:lpstr>تئوریهای ارزش ویژه (حقوق صاحبان سهام)¹</vt:lpstr>
      <vt:lpstr>تئوری مالکیت انفرادی(مالکانه)¹</vt:lpstr>
      <vt:lpstr>تئوری واحد تجاری(تفکیک شخصیت)¹</vt:lpstr>
      <vt:lpstr>تئوری حقوق مازاد (حقوق باقیمانده¹)</vt:lpstr>
      <vt:lpstr>تئوری وجوه¹</vt:lpstr>
      <vt:lpstr>تئوری فرمانده(مدیریت)¹</vt:lpstr>
      <vt:lpstr>جمع بندی تئوری های حقوق صاحبان سهام</vt:lpstr>
      <vt:lpstr>با سپاس از توجه شما</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Anni</dc:creator>
  <cp:lastModifiedBy>Shiva</cp:lastModifiedBy>
  <cp:revision>325</cp:revision>
  <dcterms:created xsi:type="dcterms:W3CDTF">2005-12-11T18:05:50Z</dcterms:created>
  <dcterms:modified xsi:type="dcterms:W3CDTF">2023-05-03T00:33:52Z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2</vt:i4>
  </property>
  <property fmtid="{D5CDD505-2E9C-101B-9397-08002B2CF9AE}" pid="3" name="LCID">
    <vt:i4>1033</vt:i4>
  </property>
</Properties>
</file>